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7" r:id="rId4"/>
    <p:sldId id="271" r:id="rId5"/>
    <p:sldId id="270" r:id="rId6"/>
    <p:sldId id="269" r:id="rId7"/>
    <p:sldId id="268" r:id="rId8"/>
    <p:sldId id="273" r:id="rId9"/>
    <p:sldId id="272" r:id="rId10"/>
    <p:sldId id="275" r:id="rId11"/>
    <p:sldId id="274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9248-EEEC-4FED-B07E-F62C2180E888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12EE89-443C-4175-9368-0465361FB068}">
      <dgm:prSet custT="1"/>
      <dgm:spPr/>
      <dgm:t>
        <a:bodyPr/>
        <a:lstStyle/>
        <a:p>
          <a:pPr rtl="0"/>
          <a:r>
            <a:rPr lang="ru-RU" sz="1800" b="1" dirty="0" smtClean="0"/>
            <a:t>Информационно-исследовательский</a:t>
          </a:r>
          <a:endParaRPr lang="ru-RU" sz="1800" b="1" dirty="0"/>
        </a:p>
      </dgm:t>
    </dgm:pt>
    <dgm:pt modelId="{AD045578-3BAA-49B0-B1E9-62F88FD24483}" type="parTrans" cxnId="{410E7218-583C-45CF-B2D2-BB3F8CC24DAC}">
      <dgm:prSet/>
      <dgm:spPr/>
      <dgm:t>
        <a:bodyPr/>
        <a:lstStyle/>
        <a:p>
          <a:endParaRPr lang="ru-RU"/>
        </a:p>
      </dgm:t>
    </dgm:pt>
    <dgm:pt modelId="{EBFA5699-5B8B-419A-BCF3-5F54799C1617}" type="sibTrans" cxnId="{410E7218-583C-45CF-B2D2-BB3F8CC24DAC}">
      <dgm:prSet/>
      <dgm:spPr/>
      <dgm:t>
        <a:bodyPr/>
        <a:lstStyle/>
        <a:p>
          <a:endParaRPr lang="ru-RU"/>
        </a:p>
      </dgm:t>
    </dgm:pt>
    <dgm:pt modelId="{17130242-6130-42DD-AEE9-1455581A14B1}">
      <dgm:prSet custT="1"/>
      <dgm:spPr/>
      <dgm:t>
        <a:bodyPr/>
        <a:lstStyle/>
        <a:p>
          <a:pPr rtl="0"/>
          <a:r>
            <a:rPr lang="ru-RU" sz="1800" b="1" dirty="0" smtClean="0"/>
            <a:t>Краткосрочный</a:t>
          </a:r>
          <a:endParaRPr lang="ru-RU" sz="1800" b="1" dirty="0"/>
        </a:p>
      </dgm:t>
    </dgm:pt>
    <dgm:pt modelId="{7FBE220B-BB4E-4E6A-81F6-0A6AA9224CD5}" type="parTrans" cxnId="{C9CF154B-4203-48BC-996F-9A898D950083}">
      <dgm:prSet/>
      <dgm:spPr/>
      <dgm:t>
        <a:bodyPr/>
        <a:lstStyle/>
        <a:p>
          <a:endParaRPr lang="ru-RU"/>
        </a:p>
      </dgm:t>
    </dgm:pt>
    <dgm:pt modelId="{E6A9C8E7-4D65-4DE5-A07C-9A641A560E54}" type="sibTrans" cxnId="{C9CF154B-4203-48BC-996F-9A898D950083}">
      <dgm:prSet/>
      <dgm:spPr/>
      <dgm:t>
        <a:bodyPr/>
        <a:lstStyle/>
        <a:p>
          <a:endParaRPr lang="ru-RU"/>
        </a:p>
      </dgm:t>
    </dgm:pt>
    <dgm:pt modelId="{02CAB535-E91F-4E11-A659-226994126101}">
      <dgm:prSet custT="1"/>
      <dgm:spPr/>
      <dgm:t>
        <a:bodyPr/>
        <a:lstStyle/>
        <a:p>
          <a:pPr rtl="0"/>
          <a:r>
            <a:rPr lang="ru-RU" sz="1800" b="1" dirty="0" smtClean="0"/>
            <a:t>Творческий</a:t>
          </a:r>
          <a:endParaRPr lang="ru-RU" sz="1800" b="1" dirty="0"/>
        </a:p>
      </dgm:t>
    </dgm:pt>
    <dgm:pt modelId="{563CF472-DCB6-448C-8573-826E6507C359}" type="parTrans" cxnId="{1113C369-651C-458A-A062-05A8C79C5D88}">
      <dgm:prSet/>
      <dgm:spPr/>
      <dgm:t>
        <a:bodyPr/>
        <a:lstStyle/>
        <a:p>
          <a:endParaRPr lang="ru-RU"/>
        </a:p>
      </dgm:t>
    </dgm:pt>
    <dgm:pt modelId="{F1B4EF70-5DEB-46CF-8315-995D3A37D160}" type="sibTrans" cxnId="{1113C369-651C-458A-A062-05A8C79C5D88}">
      <dgm:prSet/>
      <dgm:spPr/>
      <dgm:t>
        <a:bodyPr/>
        <a:lstStyle/>
        <a:p>
          <a:endParaRPr lang="ru-RU"/>
        </a:p>
      </dgm:t>
    </dgm:pt>
    <dgm:pt modelId="{F5AAB174-1E4C-4ADF-8A24-BA2689EFE564}" type="pres">
      <dgm:prSet presAssocID="{7F679248-EEEC-4FED-B07E-F62C2180E8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3277BC-310C-467E-9761-681F55B78513}" type="pres">
      <dgm:prSet presAssocID="{0812EE89-443C-4175-9368-0465361FB068}" presName="circ1" presStyleLbl="vennNode1" presStyleIdx="0" presStyleCnt="3" custScaleX="183873" custLinFactNeighborX="-5734" custLinFactNeighborY="2819"/>
      <dgm:spPr/>
      <dgm:t>
        <a:bodyPr/>
        <a:lstStyle/>
        <a:p>
          <a:endParaRPr lang="ru-RU"/>
        </a:p>
      </dgm:t>
    </dgm:pt>
    <dgm:pt modelId="{A4EADD82-89D0-4BD7-8BC0-C4E0C3C3E4C5}" type="pres">
      <dgm:prSet presAssocID="{0812EE89-443C-4175-9368-0465361FB0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1C5C6-5FBE-4477-8C1B-2C7DB494BF00}" type="pres">
      <dgm:prSet presAssocID="{17130242-6130-42DD-AEE9-1455581A14B1}" presName="circ2" presStyleLbl="vennNode1" presStyleIdx="1" presStyleCnt="3" custScaleX="194060" custScaleY="107137" custLinFactNeighborX="44679" custLinFactNeighborY="-766"/>
      <dgm:spPr/>
      <dgm:t>
        <a:bodyPr/>
        <a:lstStyle/>
        <a:p>
          <a:endParaRPr lang="ru-RU"/>
        </a:p>
      </dgm:t>
    </dgm:pt>
    <dgm:pt modelId="{A76FD534-66D6-40B9-8E59-AD2B767D3565}" type="pres">
      <dgm:prSet presAssocID="{17130242-6130-42DD-AEE9-1455581A14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0152-DE71-43C7-AD3B-369A248EC23C}" type="pres">
      <dgm:prSet presAssocID="{02CAB535-E91F-4E11-A659-226994126101}" presName="circ3" presStyleLbl="vennNode1" presStyleIdx="2" presStyleCnt="3" custScaleX="185932" custLinFactNeighborX="-71239" custLinFactNeighborY="4745"/>
      <dgm:spPr/>
      <dgm:t>
        <a:bodyPr/>
        <a:lstStyle/>
        <a:p>
          <a:endParaRPr lang="ru-RU"/>
        </a:p>
      </dgm:t>
    </dgm:pt>
    <dgm:pt modelId="{74B882CA-AD53-4D46-BAC4-8EDA517AD3A8}" type="pres">
      <dgm:prSet presAssocID="{02CAB535-E91F-4E11-A659-2269941261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73C81-1EF2-4AFC-89A4-86242755CA57}" type="presOf" srcId="{0812EE89-443C-4175-9368-0465361FB068}" destId="{B13277BC-310C-467E-9761-681F55B78513}" srcOrd="0" destOrd="0" presId="urn:microsoft.com/office/officeart/2005/8/layout/venn1"/>
    <dgm:cxn modelId="{F0C8CA16-3055-4C6B-8A5B-732AEC4EEED2}" type="presOf" srcId="{02CAB535-E91F-4E11-A659-226994126101}" destId="{299B0152-DE71-43C7-AD3B-369A248EC23C}" srcOrd="0" destOrd="0" presId="urn:microsoft.com/office/officeart/2005/8/layout/venn1"/>
    <dgm:cxn modelId="{CC995452-DE9F-49E8-8672-A75F1C13EA3D}" type="presOf" srcId="{0812EE89-443C-4175-9368-0465361FB068}" destId="{A4EADD82-89D0-4BD7-8BC0-C4E0C3C3E4C5}" srcOrd="1" destOrd="0" presId="urn:microsoft.com/office/officeart/2005/8/layout/venn1"/>
    <dgm:cxn modelId="{9F1BCA79-19D8-4AE0-BF3A-313A8B7703DE}" type="presOf" srcId="{17130242-6130-42DD-AEE9-1455581A14B1}" destId="{A76FD534-66D6-40B9-8E59-AD2B767D3565}" srcOrd="1" destOrd="0" presId="urn:microsoft.com/office/officeart/2005/8/layout/venn1"/>
    <dgm:cxn modelId="{EA14E06B-9ED4-412E-94E3-7D343FC977B4}" type="presOf" srcId="{17130242-6130-42DD-AEE9-1455581A14B1}" destId="{D101C5C6-5FBE-4477-8C1B-2C7DB494BF00}" srcOrd="0" destOrd="0" presId="urn:microsoft.com/office/officeart/2005/8/layout/venn1"/>
    <dgm:cxn modelId="{410E7218-583C-45CF-B2D2-BB3F8CC24DAC}" srcId="{7F679248-EEEC-4FED-B07E-F62C2180E888}" destId="{0812EE89-443C-4175-9368-0465361FB068}" srcOrd="0" destOrd="0" parTransId="{AD045578-3BAA-49B0-B1E9-62F88FD24483}" sibTransId="{EBFA5699-5B8B-419A-BCF3-5F54799C1617}"/>
    <dgm:cxn modelId="{C9CF154B-4203-48BC-996F-9A898D950083}" srcId="{7F679248-EEEC-4FED-B07E-F62C2180E888}" destId="{17130242-6130-42DD-AEE9-1455581A14B1}" srcOrd="1" destOrd="0" parTransId="{7FBE220B-BB4E-4E6A-81F6-0A6AA9224CD5}" sibTransId="{E6A9C8E7-4D65-4DE5-A07C-9A641A560E54}"/>
    <dgm:cxn modelId="{262C5418-C418-41E8-BAD3-C7F85B219486}" type="presOf" srcId="{7F679248-EEEC-4FED-B07E-F62C2180E888}" destId="{F5AAB174-1E4C-4ADF-8A24-BA2689EFE564}" srcOrd="0" destOrd="0" presId="urn:microsoft.com/office/officeart/2005/8/layout/venn1"/>
    <dgm:cxn modelId="{45C2B757-62BC-401F-8FEA-2D668B67B21F}" type="presOf" srcId="{02CAB535-E91F-4E11-A659-226994126101}" destId="{74B882CA-AD53-4D46-BAC4-8EDA517AD3A8}" srcOrd="1" destOrd="0" presId="urn:microsoft.com/office/officeart/2005/8/layout/venn1"/>
    <dgm:cxn modelId="{1113C369-651C-458A-A062-05A8C79C5D88}" srcId="{7F679248-EEEC-4FED-B07E-F62C2180E888}" destId="{02CAB535-E91F-4E11-A659-226994126101}" srcOrd="2" destOrd="0" parTransId="{563CF472-DCB6-448C-8573-826E6507C359}" sibTransId="{F1B4EF70-5DEB-46CF-8315-995D3A37D160}"/>
    <dgm:cxn modelId="{2FAEEDA6-2359-42F2-BC3A-3E86AB773A10}" type="presParOf" srcId="{F5AAB174-1E4C-4ADF-8A24-BA2689EFE564}" destId="{B13277BC-310C-467E-9761-681F55B78513}" srcOrd="0" destOrd="0" presId="urn:microsoft.com/office/officeart/2005/8/layout/venn1"/>
    <dgm:cxn modelId="{BF382358-2BA8-498E-9995-9142B9EFA26E}" type="presParOf" srcId="{F5AAB174-1E4C-4ADF-8A24-BA2689EFE564}" destId="{A4EADD82-89D0-4BD7-8BC0-C4E0C3C3E4C5}" srcOrd="1" destOrd="0" presId="urn:microsoft.com/office/officeart/2005/8/layout/venn1"/>
    <dgm:cxn modelId="{9CB4CF8A-DAED-400E-A1AF-39D8B81B76A2}" type="presParOf" srcId="{F5AAB174-1E4C-4ADF-8A24-BA2689EFE564}" destId="{D101C5C6-5FBE-4477-8C1B-2C7DB494BF00}" srcOrd="2" destOrd="0" presId="urn:microsoft.com/office/officeart/2005/8/layout/venn1"/>
    <dgm:cxn modelId="{4A6C7B28-B206-468F-AD7F-90FB6F626A87}" type="presParOf" srcId="{F5AAB174-1E4C-4ADF-8A24-BA2689EFE564}" destId="{A76FD534-66D6-40B9-8E59-AD2B767D3565}" srcOrd="3" destOrd="0" presId="urn:microsoft.com/office/officeart/2005/8/layout/venn1"/>
    <dgm:cxn modelId="{75C9F5F0-A885-4EAC-8061-AC68AA31CD9D}" type="presParOf" srcId="{F5AAB174-1E4C-4ADF-8A24-BA2689EFE564}" destId="{299B0152-DE71-43C7-AD3B-369A248EC23C}" srcOrd="4" destOrd="0" presId="urn:microsoft.com/office/officeart/2005/8/layout/venn1"/>
    <dgm:cxn modelId="{88AFBBAD-B7CF-4672-94CB-BBCBF52A3DAD}" type="presParOf" srcId="{F5AAB174-1E4C-4ADF-8A24-BA2689EFE564}" destId="{74B882CA-AD53-4D46-BAC4-8EDA517AD3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277BC-310C-467E-9761-681F55B78513}">
      <dsp:nvSpPr>
        <dsp:cNvPr id="0" name=""/>
        <dsp:cNvSpPr/>
      </dsp:nvSpPr>
      <dsp:spPr>
        <a:xfrm>
          <a:off x="1435860" y="110443"/>
          <a:ext cx="3460685" cy="18821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Информационно-исследовательский</a:t>
          </a:r>
          <a:endParaRPr lang="ru-RU" sz="1800" b="1" kern="1200" dirty="0"/>
        </a:p>
      </dsp:txBody>
      <dsp:txXfrm>
        <a:off x="1897285" y="439812"/>
        <a:ext cx="2537836" cy="846947"/>
      </dsp:txXfrm>
    </dsp:sp>
    <dsp:sp modelId="{D101C5C6-5FBE-4477-8C1B-2C7DB494BF00}">
      <dsp:nvSpPr>
        <dsp:cNvPr id="0" name=""/>
        <dsp:cNvSpPr/>
      </dsp:nvSpPr>
      <dsp:spPr>
        <a:xfrm>
          <a:off x="2967948" y="1152123"/>
          <a:ext cx="3652415" cy="201643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Краткосрочный</a:t>
          </a:r>
          <a:endParaRPr lang="ru-RU" sz="1800" b="1" kern="1200" dirty="0"/>
        </a:p>
      </dsp:txBody>
      <dsp:txXfrm>
        <a:off x="4084979" y="1673035"/>
        <a:ext cx="2191449" cy="1109037"/>
      </dsp:txXfrm>
    </dsp:sp>
    <dsp:sp modelId="{299B0152-DE71-43C7-AD3B-369A248EC23C}">
      <dsp:nvSpPr>
        <dsp:cNvPr id="0" name=""/>
        <dsp:cNvSpPr/>
      </dsp:nvSpPr>
      <dsp:spPr>
        <a:xfrm>
          <a:off x="0" y="1323009"/>
          <a:ext cx="3499438" cy="188210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Творческий</a:t>
          </a:r>
          <a:endParaRPr lang="ru-RU" sz="1800" b="1" kern="1200" dirty="0"/>
        </a:p>
      </dsp:txBody>
      <dsp:txXfrm>
        <a:off x="329530" y="1809220"/>
        <a:ext cx="2099662" cy="103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dmin\Desktop\hello_html_m412465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897187" cy="27095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43924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Экологический проект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младшей группе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068960"/>
            <a:ext cx="676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«Тайны волшебного песка»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5715" y="3645024"/>
            <a:ext cx="47165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воспитатель МБДОУ «Октябрьский детский сад №19 «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Дюймовочка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Пустовойтенко Ирина Ивановна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4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51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593" y="967286"/>
            <a:ext cx="56886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Понедельник</a:t>
            </a:r>
          </a:p>
          <a:p>
            <a:pPr algn="just"/>
            <a:r>
              <a:rPr lang="ru-RU" sz="1600" b="1" dirty="0" smtClean="0"/>
              <a:t>1.Проблемная ситуация «Поможем Антошке.</a:t>
            </a:r>
          </a:p>
          <a:p>
            <a:pPr algn="just"/>
            <a:r>
              <a:rPr lang="ru-RU" sz="1600" b="1" dirty="0" smtClean="0"/>
              <a:t> Ему попал песок в глаз»</a:t>
            </a:r>
            <a:endParaRPr lang="ru-RU" sz="1600" b="1" dirty="0"/>
          </a:p>
          <a:p>
            <a:pPr algn="just"/>
            <a:r>
              <a:rPr lang="ru-RU" sz="1600" b="1" dirty="0"/>
              <a:t>2.Экспериментальная деятельность </a:t>
            </a:r>
            <a:r>
              <a:rPr lang="ru-RU" sz="1600" b="1" dirty="0" smtClean="0"/>
              <a:t>«Отпечатки на песке»</a:t>
            </a:r>
          </a:p>
          <a:p>
            <a:pPr algn="just"/>
            <a:r>
              <a:rPr lang="ru-RU" sz="1600" b="1" dirty="0" smtClean="0"/>
              <a:t>3.Игра с песком «Зоопарк»</a:t>
            </a:r>
            <a:endParaRPr lang="ru-RU" sz="1600" b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Вторник</a:t>
            </a:r>
          </a:p>
          <a:p>
            <a:r>
              <a:rPr lang="ru-RU" sz="1600" b="1" dirty="0" smtClean="0"/>
              <a:t>1.Чтение </a:t>
            </a:r>
            <a:r>
              <a:rPr lang="ru-RU" sz="1600" b="1" dirty="0"/>
              <a:t>стихотворения </a:t>
            </a:r>
            <a:r>
              <a:rPr lang="ru-RU" sz="1600" b="1" dirty="0" err="1" smtClean="0"/>
              <a:t>В.Ланцетти</a:t>
            </a:r>
            <a:r>
              <a:rPr lang="ru-RU" sz="1600" b="1" dirty="0" smtClean="0"/>
              <a:t> «Рисунок на песке»</a:t>
            </a:r>
            <a:endParaRPr lang="ru-RU" sz="1600" b="1" dirty="0"/>
          </a:p>
          <a:p>
            <a:r>
              <a:rPr lang="ru-RU" sz="1600" b="1" dirty="0" smtClean="0"/>
              <a:t>2.Игра с песком «</a:t>
            </a:r>
            <a:r>
              <a:rPr lang="ru-RU" sz="1600" b="1" dirty="0" err="1" smtClean="0"/>
              <a:t>Штампики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r>
              <a:rPr lang="ru-RU" sz="1600" b="1" dirty="0" smtClean="0"/>
              <a:t>3.Выкладывание из палочек на песке «Лопатка»</a:t>
            </a:r>
            <a:endParaRPr lang="ru-RU" sz="1600" b="1" dirty="0"/>
          </a:p>
          <a:p>
            <a:r>
              <a:rPr lang="ru-RU" b="1" dirty="0">
                <a:solidFill>
                  <a:srgbClr val="FF0000"/>
                </a:solidFill>
              </a:rPr>
              <a:t>Среда</a:t>
            </a:r>
          </a:p>
          <a:p>
            <a:r>
              <a:rPr lang="ru-RU" sz="1600" b="1" dirty="0" smtClean="0"/>
              <a:t>1.С\р игра  «Приготовим обед»</a:t>
            </a:r>
            <a:endParaRPr lang="ru-RU" sz="1600" b="1" dirty="0"/>
          </a:p>
          <a:p>
            <a:r>
              <a:rPr lang="ru-RU" sz="1600" b="1" dirty="0" smtClean="0"/>
              <a:t>2.Экспериментальная </a:t>
            </a:r>
            <a:r>
              <a:rPr lang="ru-RU" sz="1600" b="1" dirty="0"/>
              <a:t>деятельность  </a:t>
            </a:r>
            <a:r>
              <a:rPr lang="ru-RU" sz="1600" b="1" dirty="0" smtClean="0"/>
              <a:t>«Из чего состоит песок»</a:t>
            </a:r>
            <a:endParaRPr lang="ru-RU" sz="1600" b="1" dirty="0"/>
          </a:p>
          <a:p>
            <a:r>
              <a:rPr lang="ru-RU" b="1" dirty="0">
                <a:solidFill>
                  <a:srgbClr val="FF0000"/>
                </a:solidFill>
              </a:rPr>
              <a:t>Четверг</a:t>
            </a:r>
          </a:p>
          <a:p>
            <a:r>
              <a:rPr lang="ru-RU" sz="1600" b="1" dirty="0" smtClean="0"/>
              <a:t>1.Участие в конкурсе «Песочная фантазия»</a:t>
            </a:r>
            <a:endParaRPr lang="ru-RU" sz="1600" b="1" dirty="0"/>
          </a:p>
          <a:p>
            <a:r>
              <a:rPr lang="ru-RU" sz="1600" b="1" dirty="0"/>
              <a:t>2.Экспериментальная деятельность </a:t>
            </a:r>
            <a:r>
              <a:rPr lang="ru-RU" sz="1600" b="1" dirty="0" smtClean="0"/>
              <a:t>«Сравнение мокрого и сухого песка по весу»</a:t>
            </a:r>
            <a:endParaRPr lang="ru-RU" sz="1600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Пятница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sz="1600" b="1" dirty="0" smtClean="0"/>
              <a:t>1.Развлечение «Веселое путешествие»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7" name="Picture 2" descr="F:\экология 2018 проект\IMG_4350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1"/>
          <a:stretch/>
        </p:blipFill>
        <p:spPr bwMode="auto">
          <a:xfrm rot="5400000">
            <a:off x="5569308" y="3201681"/>
            <a:ext cx="358563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556792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«Песчаный конус». </a:t>
            </a:r>
            <a:r>
              <a:rPr lang="ru-RU" dirty="0" smtClean="0"/>
              <a:t>Цель: показать свойства песка – сыпучесть.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«Свойства мокрого песка».</a:t>
            </a:r>
            <a:r>
              <a:rPr lang="ru-RU" dirty="0" smtClean="0"/>
              <a:t> Цель: показать, что песок впитывает влагу.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«Рисунки из песка». </a:t>
            </a:r>
            <a:r>
              <a:rPr lang="ru-RU" dirty="0" smtClean="0"/>
              <a:t>Цель: выяснить, что на песке можно рисовать.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«Пересыпание сухого песка». </a:t>
            </a:r>
            <a:r>
              <a:rPr lang="ru-RU" dirty="0" smtClean="0"/>
              <a:t>Цель: выяснить, что сухой песок не хранит форму, а мокрый?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«Отпечатки на песке». </a:t>
            </a:r>
            <a:r>
              <a:rPr lang="ru-RU" dirty="0" smtClean="0"/>
              <a:t>Цель: выяснить, что мокрый  песок сохраняет форму.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«Из чего состоит  песок». </a:t>
            </a:r>
            <a:r>
              <a:rPr lang="ru-RU" dirty="0" smtClean="0"/>
              <a:t>Цель: посмотреть из чего состоит  песок, как выглядят песчинки.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«Сравнение мокрого и сухого песка по весу». </a:t>
            </a:r>
            <a:r>
              <a:rPr lang="ru-RU" dirty="0" smtClean="0"/>
              <a:t>Цель: определить с детьми вес мокрого и сухого песка.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5189" y="725795"/>
            <a:ext cx="43818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Экспериментальная деятельность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Администратор\Рабочий стол\ира фото лето 2018\KDOS7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7"/>
          <a:stretch/>
        </p:blipFill>
        <p:spPr bwMode="auto">
          <a:xfrm>
            <a:off x="6594168" y="2996952"/>
            <a:ext cx="1890000" cy="17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экология 2018 проект\IMG_4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51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482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 проекта  вырос  интерес  детей  к</a:t>
            </a:r>
          </a:p>
          <a:p>
            <a:r>
              <a:rPr lang="ru-RU" dirty="0" smtClean="0"/>
              <a:t>экспериментальной  и  проектной  </a:t>
            </a:r>
            <a:r>
              <a:rPr lang="ru-RU" dirty="0" smtClean="0"/>
              <a:t>деятельности. Игры  </a:t>
            </a:r>
            <a:r>
              <a:rPr lang="ru-RU" dirty="0" smtClean="0"/>
              <a:t>в  песочнице  и  рядом  с  ней  </a:t>
            </a:r>
            <a:r>
              <a:rPr lang="ru-RU" dirty="0" smtClean="0"/>
              <a:t>стали разнообразнее</a:t>
            </a:r>
            <a:r>
              <a:rPr lang="ru-RU" dirty="0" smtClean="0"/>
              <a:t>.  Дети  стали  шире  использовать  </a:t>
            </a:r>
            <a:r>
              <a:rPr lang="ru-RU" dirty="0" smtClean="0"/>
              <a:t>в них  </a:t>
            </a:r>
            <a:r>
              <a:rPr lang="ru-RU" dirty="0" smtClean="0"/>
              <a:t>песок,  учитывая  его  свойства  в  сухом  </a:t>
            </a:r>
            <a:r>
              <a:rPr lang="ru-RU" dirty="0" smtClean="0"/>
              <a:t>и мокром  </a:t>
            </a:r>
            <a:r>
              <a:rPr lang="ru-RU" dirty="0" smtClean="0"/>
              <a:t>состоянии.  Дети  стали  </a:t>
            </a:r>
            <a:r>
              <a:rPr lang="ru-RU" dirty="0" smtClean="0"/>
              <a:t>охотнее объединяться  </a:t>
            </a:r>
            <a:r>
              <a:rPr lang="ru-RU" dirty="0" smtClean="0"/>
              <a:t>для  совместных  игр.  Как  показала</a:t>
            </a:r>
          </a:p>
          <a:p>
            <a:r>
              <a:rPr lang="ru-RU" dirty="0" smtClean="0"/>
              <a:t>диагностика  –  уровень  знаний  и  опыта </a:t>
            </a:r>
            <a:r>
              <a:rPr lang="ru-RU" dirty="0" smtClean="0"/>
              <a:t> по  данной теме  </a:t>
            </a:r>
            <a:r>
              <a:rPr lang="ru-RU" dirty="0" smtClean="0"/>
              <a:t>значительно  вырос.  Дети  с  </a:t>
            </a:r>
            <a:r>
              <a:rPr lang="ru-RU" dirty="0" smtClean="0"/>
              <a:t>радостью узнали  </a:t>
            </a:r>
            <a:r>
              <a:rPr lang="ru-RU" dirty="0" smtClean="0"/>
              <a:t>о  своем  призовом  месте  в  </a:t>
            </a:r>
            <a:r>
              <a:rPr lang="ru-RU" dirty="0" smtClean="0"/>
              <a:t>конкурсе «Песочная </a:t>
            </a:r>
            <a:r>
              <a:rPr lang="ru-RU" dirty="0" smtClean="0"/>
              <a:t>фантазия». </a:t>
            </a:r>
            <a:endParaRPr lang="ru-RU" dirty="0"/>
          </a:p>
        </p:txBody>
      </p:sp>
      <p:pic>
        <p:nvPicPr>
          <p:cNvPr id="4098" name="Picture 2" descr="F:\экология 2018 проект\IMG_4345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204000" cy="2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ира фото лето 2018\IWSV6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53032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ира фото лето 2018\JDWB11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/>
          <a:stretch/>
        </p:blipFill>
        <p:spPr bwMode="auto">
          <a:xfrm>
            <a:off x="2088682" y="4259982"/>
            <a:ext cx="12229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экология 2018 проект\IMG_4339 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9982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3740" y="474345"/>
            <a:ext cx="2092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проекта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67452" y="980728"/>
            <a:ext cx="3629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Documents and Settings\Администратор\Рабочий стол\ира фото лето 2018\IMG_4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505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97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0047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dmin\Desktop\hello_html_m412465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2897187" cy="27095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5518" y="1957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• Воспитатели группы </a:t>
            </a:r>
          </a:p>
          <a:p>
            <a:r>
              <a:rPr lang="ru-RU" b="1" dirty="0" smtClean="0"/>
              <a:t>• Воспитанники младшей группы </a:t>
            </a:r>
          </a:p>
          <a:p>
            <a:r>
              <a:rPr lang="ru-RU" b="1" dirty="0" smtClean="0"/>
              <a:t>• Их семьи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95561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Documents and Settings\Администратор\Рабочий стол\ира фото лето 2018\IQRB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18" y="3068960"/>
            <a:ext cx="408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75221044"/>
              </p:ext>
            </p:extLst>
          </p:nvPr>
        </p:nvGraphicFramePr>
        <p:xfrm>
          <a:off x="1619672" y="1916832"/>
          <a:ext cx="66247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980728"/>
            <a:ext cx="381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9" y="-15676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8989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Ознакомление дошкольников со свойствами сухого и мокрого песка, удовлетворение потребности детей к </a:t>
            </a:r>
          </a:p>
          <a:p>
            <a:r>
              <a:rPr lang="ru-RU" b="1" dirty="0" smtClean="0"/>
              <a:t>действиям с природным материалом – к </a:t>
            </a:r>
          </a:p>
          <a:p>
            <a:r>
              <a:rPr lang="ru-RU" b="1" dirty="0" smtClean="0"/>
              <a:t>экспериментированию с песком.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413324"/>
            <a:ext cx="6588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Знакомить детей со свойствами песка (сухой – влажный, сыпется –лепится).</a:t>
            </a:r>
          </a:p>
          <a:p>
            <a:r>
              <a:rPr lang="ru-RU" b="1" dirty="0" smtClean="0"/>
              <a:t>2. Способствовать развитию познавательной активности, любознательности, стремления к самостоятельному познанию и размышлению. Обогащать чувственный опыт ребёнка, развивать мелкую моторику рук.</a:t>
            </a:r>
          </a:p>
          <a:p>
            <a:r>
              <a:rPr lang="ru-RU" b="1" dirty="0" smtClean="0"/>
              <a:t>3. Воспитывать аккуратность в обращении с песком, умение играть со сверстниками рядом. Знакомить с правилами игры в песочнице.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9496" y="776473"/>
            <a:ext cx="3021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9496" y="2890104"/>
            <a:ext cx="2731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226591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ФГОС дошкольного образования настоятельно рекомендует проектную и экспериментальную деятельности. Конечно, по отношению к детям младшего дошкольного возраста проектная и экспериментальная деятельность во многом упрощена и носит игровой характер. Экспериментирование – прямой путь к воспитанию неординарных, смышлёных детей.</a:t>
            </a:r>
            <a:endParaRPr lang="ru-RU" sz="16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899592" y="4149080"/>
            <a:ext cx="3816424" cy="9886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• </a:t>
            </a:r>
            <a:r>
              <a:rPr lang="ru-RU" sz="1400" dirty="0" smtClean="0"/>
              <a:t>Позволяют справляться с эмоциональным </a:t>
            </a:r>
          </a:p>
          <a:p>
            <a:pPr algn="just"/>
            <a:r>
              <a:rPr lang="ru-RU" sz="1400" dirty="0" smtClean="0"/>
              <a:t>состоянием, что крайне актуально для детей младшего дошкольного возраста.</a:t>
            </a:r>
            <a:endParaRPr lang="ru-RU" sz="1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203848" y="5373216"/>
            <a:ext cx="3816424" cy="9886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• </a:t>
            </a:r>
            <a:r>
              <a:rPr lang="ru-RU" sz="1400" dirty="0" smtClean="0"/>
              <a:t>Вовлекают детей в интереснейший процесс познания окружающей среды.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692696"/>
            <a:ext cx="36263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проекта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687415"/>
            <a:ext cx="41580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малышей игры с песком: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350"/>
            <a:ext cx="2560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0080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Сначала  проектная  и  экспериментальная  деятельность  игрового характера  поможет  вызвать  интерес  к  теме,  желание  увидеть результат  и  чувство  удовлетворения  от  исследовательской деятельности.  К  концу  проекта  у  детей  сформируются  умения осознанно  выполнять  действия  с  сухим  и  влажным  песком.  При необходимости  добавлять  воду  в  сухой  песок.  Увидим  проявление  у детей элементарного контроля за способами действия.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3569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В  данном  проекте  объектом  изучения  стал  сухой  и</a:t>
            </a:r>
          </a:p>
          <a:p>
            <a:pPr algn="just"/>
            <a:r>
              <a:rPr lang="ru-RU" sz="1400" b="1" dirty="0" smtClean="0"/>
              <a:t>влажный  песок.  Песок  в  сухом  виде  не  сохраняет</a:t>
            </a:r>
          </a:p>
          <a:p>
            <a:pPr algn="just"/>
            <a:r>
              <a:rPr lang="ru-RU" sz="1400" b="1" dirty="0" smtClean="0"/>
              <a:t>форму  –  он  рассыпается.  А  мокрый  песок  сохраняет</a:t>
            </a:r>
          </a:p>
          <a:p>
            <a:pPr algn="just"/>
            <a:r>
              <a:rPr lang="ru-RU" sz="1400" b="1" dirty="0" smtClean="0"/>
              <a:t>форму  ёмкости,  в  которую  его  положили.  Важным</a:t>
            </a:r>
          </a:p>
          <a:p>
            <a:pPr algn="just"/>
            <a:r>
              <a:rPr lang="ru-RU" sz="1400" b="1" dirty="0" smtClean="0"/>
              <a:t>моментом  в  проекте  был  вопрос,  как  из  сухого  песка получить влажный(дождь или полив песка водой).</a:t>
            </a:r>
          </a:p>
          <a:p>
            <a:pPr algn="just"/>
            <a:r>
              <a:rPr lang="ru-RU" sz="1400" b="1" dirty="0" smtClean="0"/>
              <a:t>Так  как  дети  малы,  значительное  место  в</a:t>
            </a:r>
          </a:p>
          <a:p>
            <a:pPr algn="just"/>
            <a:r>
              <a:rPr lang="ru-RU" sz="1400" b="1" dirty="0" smtClean="0"/>
              <a:t>планировании заняла совместная деятельность детей</a:t>
            </a:r>
          </a:p>
          <a:p>
            <a:pPr algn="just"/>
            <a:r>
              <a:rPr lang="ru-RU" sz="1400" b="1" dirty="0" smtClean="0"/>
              <a:t>с  воспитателем.  Воспитатель  направлял  детей,</a:t>
            </a:r>
          </a:p>
          <a:p>
            <a:pPr algn="just"/>
            <a:r>
              <a:rPr lang="ru-RU" sz="1400" b="1" dirty="0" smtClean="0"/>
              <a:t>удивлял,  создавал  атмосферу  интриги  и  поиска</a:t>
            </a:r>
          </a:p>
          <a:p>
            <a:pPr algn="just"/>
            <a:r>
              <a:rPr lang="ru-RU" sz="1400" b="1" dirty="0" smtClean="0"/>
              <a:t>решения задач.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56191"/>
            <a:ext cx="4038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Предполагаемый результат: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Documents and Settings\Администратор\Рабочий стол\ира фото лето 2018\MCIF5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9" y="3434948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ира фото лето 2018\LXRZ2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9" y="5157192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54521" y="15941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Все ли мы знаем о песке?</a:t>
            </a:r>
          </a:p>
          <a:p>
            <a:r>
              <a:rPr lang="ru-RU" dirty="0" smtClean="0"/>
              <a:t>• Из чего состоит песок?</a:t>
            </a:r>
          </a:p>
          <a:p>
            <a:r>
              <a:rPr lang="ru-RU" dirty="0" smtClean="0"/>
              <a:t>• Можно ли из сухого/мокрого песка лепить?</a:t>
            </a:r>
          </a:p>
          <a:p>
            <a:r>
              <a:rPr lang="ru-RU" dirty="0" smtClean="0"/>
              <a:t>• Можно ли сухим/мокрым песком рисовать?</a:t>
            </a:r>
          </a:p>
          <a:p>
            <a:r>
              <a:rPr lang="ru-RU" dirty="0" smtClean="0"/>
              <a:t>• Может ли песок двигаться?</a:t>
            </a:r>
          </a:p>
          <a:p>
            <a:r>
              <a:rPr lang="ru-RU" dirty="0" smtClean="0"/>
              <a:t>• Где и как люди могут использовать песок?</a:t>
            </a:r>
          </a:p>
          <a:p>
            <a:r>
              <a:rPr lang="ru-RU" dirty="0" smtClean="0"/>
              <a:t>• Как можно играть с сухим и мокрым </a:t>
            </a:r>
          </a:p>
          <a:p>
            <a:r>
              <a:rPr lang="ru-RU" dirty="0" smtClean="0"/>
              <a:t>песком?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8427" y="763153"/>
            <a:ext cx="4752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Вопросы, на которые мы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будем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искать ответы: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873849"/>
            <a:ext cx="1974723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Администратор\Рабочий стол\ира фото лето 2018\DAIN5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5467"/>
            <a:ext cx="1971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экология 2018 проект\IMG_4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77849"/>
            <a:ext cx="283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hello_html_m412465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951" y="4168614"/>
            <a:ext cx="2897187" cy="2709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dmin\Desktop\hello_html_m412465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2897187" cy="27095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31892" y="15567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Подготовительный этап (определение цели, задач проекта, сбор информации).</a:t>
            </a:r>
          </a:p>
          <a:p>
            <a:r>
              <a:rPr lang="ru-RU" dirty="0" smtClean="0"/>
              <a:t>2. Основной этап (последовательное выполнение поставленных  задач).</a:t>
            </a:r>
          </a:p>
          <a:p>
            <a:r>
              <a:rPr lang="ru-RU" dirty="0" smtClean="0"/>
              <a:t>3. Заключительный (презентация проекта, участие в конкурсе «Песочная фантазия», развлечение «Веселое путешествие»).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Песочница, ведерки и наборы для игры в песке, вода в детских лейках.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6436" y="836712"/>
            <a:ext cx="22365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проекта: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9955" y="3549348"/>
            <a:ext cx="3442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Ресурсное обеспечение: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Администратор\Рабочий стол\ира фото лето 2018\IMG_4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9859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00_FO30897160_1ba25c62f21dfd9dec03e28612aea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51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5144" y="520511"/>
            <a:ext cx="2998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проекта: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166" y="982176"/>
            <a:ext cx="52920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Понедельник</a:t>
            </a:r>
          </a:p>
          <a:p>
            <a:pPr algn="just"/>
            <a:r>
              <a:rPr lang="ru-RU" sz="1600" b="1" dirty="0" smtClean="0"/>
              <a:t>1.Беседа с детьми об аккуратном   обращении с песком</a:t>
            </a:r>
          </a:p>
          <a:p>
            <a:pPr algn="just"/>
            <a:r>
              <a:rPr lang="ru-RU" sz="1600" b="1" dirty="0" smtClean="0"/>
              <a:t>2.Наблюдение за свойствами песка (</a:t>
            </a:r>
            <a:r>
              <a:rPr lang="ru-RU" sz="1600" b="1" i="1" dirty="0" smtClean="0"/>
              <a:t>сухой – влажный</a:t>
            </a:r>
            <a:r>
              <a:rPr lang="ru-RU" sz="1600" b="1" dirty="0" smtClean="0"/>
              <a:t>)</a:t>
            </a:r>
          </a:p>
          <a:p>
            <a:pPr algn="just"/>
            <a:r>
              <a:rPr lang="ru-RU" sz="1600" b="1" dirty="0" smtClean="0"/>
              <a:t>3.Лепка из песка «Испечем торты»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Вторник</a:t>
            </a:r>
          </a:p>
          <a:p>
            <a:pPr algn="just"/>
            <a:r>
              <a:rPr lang="ru-RU" sz="1600" b="1" dirty="0" smtClean="0"/>
              <a:t>1.П\и «Солнышко и дождик»</a:t>
            </a:r>
          </a:p>
          <a:p>
            <a:pPr algn="just"/>
            <a:r>
              <a:rPr lang="ru-RU" sz="1600" b="1" dirty="0" smtClean="0"/>
              <a:t>2.Экспериментальная деятельность «Песчаный конус»</a:t>
            </a:r>
          </a:p>
          <a:p>
            <a:r>
              <a:rPr lang="ru-RU" sz="1600" b="1" dirty="0" smtClean="0"/>
              <a:t>3.Творческая мастерская на песке «Солнышко – </a:t>
            </a:r>
            <a:r>
              <a:rPr lang="ru-RU" sz="1600" b="1" dirty="0" err="1" smtClean="0"/>
              <a:t>колоколнышко</a:t>
            </a:r>
            <a:r>
              <a:rPr lang="ru-RU" sz="1600" b="1" dirty="0" smtClean="0"/>
              <a:t>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Среда</a:t>
            </a:r>
          </a:p>
          <a:p>
            <a:r>
              <a:rPr lang="ru-RU" sz="1600" b="1" dirty="0" smtClean="0"/>
              <a:t>1.Д\И «Тайничок»</a:t>
            </a:r>
          </a:p>
          <a:p>
            <a:r>
              <a:rPr lang="ru-RU" sz="1600" b="1" dirty="0" smtClean="0"/>
              <a:t>2.</a:t>
            </a:r>
            <a:r>
              <a:rPr lang="ru-RU" sz="1600" b="1" dirty="0"/>
              <a:t> 2.Экспериментальная деятельность </a:t>
            </a:r>
            <a:r>
              <a:rPr lang="ru-RU" sz="1600" b="1" dirty="0" smtClean="0"/>
              <a:t> «Свойства мокрого песка»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Четверг</a:t>
            </a:r>
          </a:p>
          <a:p>
            <a:r>
              <a:rPr lang="ru-RU" sz="1600" b="1" dirty="0" smtClean="0"/>
              <a:t>1.П\и «Пройди по дорожке»</a:t>
            </a:r>
          </a:p>
          <a:p>
            <a:r>
              <a:rPr lang="ru-RU" sz="1600" b="1" dirty="0"/>
              <a:t>2.Экспериментальная </a:t>
            </a:r>
            <a:r>
              <a:rPr lang="ru-RU" sz="1600" b="1" dirty="0" smtClean="0"/>
              <a:t>деятельность «Рисунки из песка»</a:t>
            </a:r>
          </a:p>
          <a:p>
            <a:r>
              <a:rPr lang="ru-RU" sz="1600" b="1" dirty="0" smtClean="0"/>
              <a:t>3.С\р игра «Магазин»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Пятница</a:t>
            </a:r>
          </a:p>
          <a:p>
            <a:r>
              <a:rPr lang="ru-RU" sz="1600" b="1" dirty="0" smtClean="0"/>
              <a:t>1.Чтение стихотворения </a:t>
            </a:r>
            <a:r>
              <a:rPr lang="ru-RU" sz="1600" b="1" dirty="0" err="1" smtClean="0"/>
              <a:t>М.Ершова</a:t>
            </a:r>
            <a:r>
              <a:rPr lang="ru-RU" sz="1600" b="1" dirty="0" smtClean="0"/>
              <a:t> «Песочница»</a:t>
            </a:r>
          </a:p>
          <a:p>
            <a:r>
              <a:rPr lang="ru-RU" sz="1600" b="1" dirty="0" smtClean="0"/>
              <a:t>2. Игры с элементами </a:t>
            </a:r>
            <a:r>
              <a:rPr lang="ru-RU" sz="1600" b="1" dirty="0" err="1" smtClean="0"/>
              <a:t>экспериментрования</a:t>
            </a:r>
            <a:r>
              <a:rPr lang="ru-RU" sz="1600" b="1" dirty="0" smtClean="0"/>
              <a:t> «Пересыпание сухого песка»</a:t>
            </a:r>
            <a:endParaRPr lang="ru-RU" sz="1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46455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881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32</cp:revision>
  <dcterms:created xsi:type="dcterms:W3CDTF">2018-07-22T17:19:34Z</dcterms:created>
  <dcterms:modified xsi:type="dcterms:W3CDTF">2018-08-21T09:44:48Z</dcterms:modified>
</cp:coreProperties>
</file>