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image24.jpg" ContentType="image/png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omments/comment1.xml" ContentType="application/vnd.openxmlformats-officedocument.presentationml.comment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0" r:id="rId3"/>
    <p:sldId id="331" r:id="rId4"/>
    <p:sldId id="268" r:id="rId5"/>
    <p:sldId id="269" r:id="rId6"/>
    <p:sldId id="273" r:id="rId7"/>
    <p:sldId id="274" r:id="rId8"/>
    <p:sldId id="332" r:id="rId9"/>
    <p:sldId id="333" r:id="rId10"/>
    <p:sldId id="275" r:id="rId11"/>
    <p:sldId id="315" r:id="rId12"/>
    <p:sldId id="316" r:id="rId13"/>
    <p:sldId id="278" r:id="rId14"/>
    <p:sldId id="323" r:id="rId15"/>
    <p:sldId id="314" r:id="rId16"/>
    <p:sldId id="321" r:id="rId17"/>
    <p:sldId id="318" r:id="rId18"/>
    <p:sldId id="329" r:id="rId19"/>
    <p:sldId id="320" r:id="rId20"/>
    <p:sldId id="324" r:id="rId21"/>
    <p:sldId id="32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r-trud" initials="o" lastIdx="3" clrIdx="0">
    <p:extLst>
      <p:ext uri="{19B8F6BF-5375-455C-9EA6-DF929625EA0E}">
        <p15:presenceInfo xmlns:p15="http://schemas.microsoft.com/office/powerpoint/2012/main" userId="ohr-tru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EFEFE"/>
    <a:srgbClr val="B3E3FA"/>
    <a:srgbClr val="CFECEF"/>
    <a:srgbClr val="3E95A1"/>
    <a:srgbClr val="ACD8CF"/>
    <a:srgbClr val="4F6698"/>
    <a:srgbClr val="C1E2DB"/>
    <a:srgbClr val="3A8B9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18" autoAdjust="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0T16:52:32.072" idx="3">
    <p:pos x="10" y="10"/>
    <p:text>Руки необходимо мыть не менее 20-40 сек.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0T14:55:32.30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3-20T14:56:06.138" idx="2">
    <p:pos x="10" y="146"/>
    <p:text>Маски могут иметь разную конструкцию. Они могут быть одноразовыми и применяться многократно. 
Есть маски, которые служат 2, 4, 6 часов. Стоимость этих масок различная, зависит от пропитки. 
Нельзя все время носить одну и ту же маску, тем самым вы можете инфицировать дважды сами себя. 
Какой стороной внутрь носить медицинскую маску - непринципиально.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91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326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0861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3931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5229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:a16="http://schemas.microsoft.com/office/drawing/2014/main" xmlns="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22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525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5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174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4496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87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232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136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tags" Target="../tags/tag11.xml"/><Relationship Id="rId7" Type="http://schemas.openxmlformats.org/officeDocument/2006/relationships/image" Target="../media/image27.png"/><Relationship Id="rId12" Type="http://schemas.openxmlformats.org/officeDocument/2006/relationships/image" Target="../media/image29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13.xml"/><Relationship Id="rId10" Type="http://schemas.openxmlformats.org/officeDocument/2006/relationships/image" Target="../media/image27.svg"/><Relationship Id="rId4" Type="http://schemas.openxmlformats.org/officeDocument/2006/relationships/tags" Target="../tags/tag12.xml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omments" Target="../comments/commen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" descr="14">
            <a:extLst>
              <a:ext uri="{FF2B5EF4-FFF2-40B4-BE49-F238E27FC236}">
                <a16:creationId xmlns:a16="http://schemas.microsoft.com/office/drawing/2014/main" xmlns="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4296" y="-68331"/>
            <a:ext cx="7306572" cy="6983480"/>
          </a:xfrm>
          <a:prstGeom prst="rect">
            <a:avLst/>
          </a:prstGeom>
        </p:spPr>
      </p:pic>
      <p:pic>
        <p:nvPicPr>
          <p:cNvPr id="15" name="14" descr="15">
            <a:extLst>
              <a:ext uri="{FF2B5EF4-FFF2-40B4-BE49-F238E27FC236}">
                <a16:creationId xmlns:a16="http://schemas.microsoft.com/office/drawing/2014/main" xmlns="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15" descr="16">
            <a:extLst>
              <a:ext uri="{FF2B5EF4-FFF2-40B4-BE49-F238E27FC236}">
                <a16:creationId xmlns:a16="http://schemas.microsoft.com/office/drawing/2014/main" xmlns="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16" descr="17">
            <a:extLst>
              <a:ext uri="{FF2B5EF4-FFF2-40B4-BE49-F238E27FC236}">
                <a16:creationId xmlns:a16="http://schemas.microsoft.com/office/drawing/2014/main" xmlns="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0952" y="5715"/>
            <a:ext cx="2001520" cy="2757805"/>
          </a:xfrm>
          <a:prstGeom prst="rect">
            <a:avLst/>
          </a:prstGeom>
        </p:spPr>
      </p:pic>
      <p:pic>
        <p:nvPicPr>
          <p:cNvPr id="23" name="22">
            <a:extLst>
              <a:ext uri="{FF2B5EF4-FFF2-40B4-BE49-F238E27FC236}">
                <a16:creationId xmlns:a16="http://schemas.microsoft.com/office/drawing/2014/main" xmlns="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396897" y="4453917"/>
            <a:ext cx="2712009" cy="2404083"/>
          </a:xfrm>
          <a:prstGeom prst="rect">
            <a:avLst/>
          </a:prstGeom>
        </p:spPr>
      </p:pic>
      <p:pic>
        <p:nvPicPr>
          <p:cNvPr id="25" name="24">
            <a:extLst>
              <a:ext uri="{FF2B5EF4-FFF2-40B4-BE49-F238E27FC236}">
                <a16:creationId xmlns:a16="http://schemas.microsoft.com/office/drawing/2014/main" xmlns="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10" descr="18">
            <a:extLst>
              <a:ext uri="{FF2B5EF4-FFF2-40B4-BE49-F238E27FC236}">
                <a16:creationId xmlns:a16="http://schemas.microsoft.com/office/drawing/2014/main" xmlns="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1323" y="321972"/>
            <a:ext cx="7199027" cy="4246245"/>
          </a:xfrm>
          <a:prstGeom prst="rect">
            <a:avLst/>
          </a:prstGeom>
          <a:ln w="57150">
            <a:solidFill>
              <a:srgbClr val="3E95A1"/>
            </a:solidFill>
          </a:ln>
        </p:spPr>
      </p:pic>
      <p:sp>
        <p:nvSpPr>
          <p:cNvPr id="19" name="18">
            <a:extLst>
              <a:ext uri="{FF2B5EF4-FFF2-40B4-BE49-F238E27FC236}">
                <a16:creationId xmlns:a16="http://schemas.microsoft.com/office/drawing/2014/main" xmlns="" id="{5C12525E-CC08-4BFD-978E-3D462A4C5B62}"/>
              </a:ext>
            </a:extLst>
          </p:cNvPr>
          <p:cNvSpPr txBox="1"/>
          <p:nvPr/>
        </p:nvSpPr>
        <p:spPr>
          <a:xfrm>
            <a:off x="3361386" y="502277"/>
            <a:ext cx="6979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«Октябрьский детский сад № 19 «</a:t>
            </a:r>
            <a:r>
              <a:rPr lang="ru-RU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</a:p>
          <a:p>
            <a:pPr algn="ctr"/>
            <a:r>
              <a:rPr lang="ru-RU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– 19</a:t>
            </a:r>
            <a:r>
              <a:rPr lang="ru-RU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en-US" altLang="zh-CN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zh-CN" sz="4000" b="1" dirty="0" smtClean="0">
                <a:solidFill>
                  <a:srgbClr val="3A8B9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altLang="zh-CN" sz="4000" b="1" dirty="0" smtClean="0">
                <a:solidFill>
                  <a:srgbClr val="3A8B9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предупрежден, тот </a:t>
            </a:r>
            <a:r>
              <a:rPr lang="ru-RU" altLang="zh-CN" sz="4000" b="1" dirty="0" smtClean="0">
                <a:solidFill>
                  <a:srgbClr val="3A8B9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</a:t>
            </a:r>
            <a:endParaRPr lang="en-US" altLang="zh-CN" sz="4000" b="1" dirty="0" smtClean="0">
              <a:solidFill>
                <a:srgbClr val="3A8B9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zh-CN" sz="2000" b="1" dirty="0" smtClean="0">
                <a:solidFill>
                  <a:srgbClr val="3A8B9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старший воспитатель Каргина М.В.</a:t>
            </a:r>
            <a:endParaRPr lang="zh-CN" altLang="en-US" sz="2000" b="1" dirty="0">
              <a:solidFill>
                <a:srgbClr val="3A8B9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5048034" y="4371824"/>
            <a:ext cx="6896318" cy="225757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3407" y="3332501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:a16="http://schemas.microsoft.com/office/drawing/2014/main" xmlns="" id="{E5DEE262-48E0-4527-88E1-1A5D9489B334}"/>
              </a:ext>
            </a:extLst>
          </p:cNvPr>
          <p:cNvCxnSpPr/>
          <p:nvPr/>
        </p:nvCxnSpPr>
        <p:spPr>
          <a:xfrm flipV="1">
            <a:off x="5124145" y="1440870"/>
            <a:ext cx="1103084" cy="4006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:a16="http://schemas.microsoft.com/office/drawing/2014/main" xmlns="" id="{5C090E5D-BFFC-4FD5-B766-DD20421F5FE7}"/>
              </a:ext>
            </a:extLst>
          </p:cNvPr>
          <p:cNvCxnSpPr/>
          <p:nvPr/>
        </p:nvCxnSpPr>
        <p:spPr>
          <a:xfrm>
            <a:off x="5158128" y="3133905"/>
            <a:ext cx="1133643" cy="44586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:a16="http://schemas.microsoft.com/office/drawing/2014/main" xmlns="" id="{0EE0E9C3-6C6F-4E77-8269-E2A2E794C362}"/>
              </a:ext>
            </a:extLst>
          </p:cNvPr>
          <p:cNvCxnSpPr/>
          <p:nvPr/>
        </p:nvCxnSpPr>
        <p:spPr>
          <a:xfrm>
            <a:off x="5048034" y="2733711"/>
            <a:ext cx="1243737" cy="23541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xmlns="" id="{C5D7FCA1-428A-44E3-BE23-7F0FB1C772EC}"/>
              </a:ext>
            </a:extLst>
          </p:cNvPr>
          <p:cNvCxnSpPr/>
          <p:nvPr/>
        </p:nvCxnSpPr>
        <p:spPr>
          <a:xfrm flipV="1">
            <a:off x="5048034" y="2350843"/>
            <a:ext cx="1204913" cy="19173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2">
            <a:extLst>
              <a:ext uri="{FF2B5EF4-FFF2-40B4-BE49-F238E27FC236}">
                <a16:creationId xmlns:a16="http://schemas.microsoft.com/office/drawing/2014/main" xmlns="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2698632" y="1438302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5985" y="1221897"/>
            <a:ext cx="50008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Повысить осведомленность о здоровье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54">
            <a:extLst>
              <a:ext uri="{FF2B5EF4-FFF2-40B4-BE49-F238E27FC236}">
                <a16:creationId xmlns:a16="http://schemas.microsoft.com/office/drawing/2014/main" xmlns="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7882" y="1166412"/>
            <a:ext cx="517451" cy="517451"/>
          </a:xfrm>
          <a:prstGeom prst="rect">
            <a:avLst/>
          </a:prstGeom>
        </p:spPr>
      </p:pic>
      <p:pic>
        <p:nvPicPr>
          <p:cNvPr id="58" name="57">
            <a:extLst>
              <a:ext uri="{FF2B5EF4-FFF2-40B4-BE49-F238E27FC236}">
                <a16:creationId xmlns:a16="http://schemas.microsoft.com/office/drawing/2014/main" xmlns="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2947" y="1930255"/>
            <a:ext cx="813038" cy="618280"/>
          </a:xfrm>
          <a:prstGeom prst="rect">
            <a:avLst/>
          </a:prstGeom>
        </p:spPr>
      </p:pic>
      <p:pic>
        <p:nvPicPr>
          <p:cNvPr id="62" name="61">
            <a:extLst>
              <a:ext uri="{FF2B5EF4-FFF2-40B4-BE49-F238E27FC236}">
                <a16:creationId xmlns:a16="http://schemas.microsoft.com/office/drawing/2014/main" xmlns="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7882" y="2635069"/>
            <a:ext cx="618280" cy="618280"/>
          </a:xfrm>
          <a:prstGeom prst="rect">
            <a:avLst/>
          </a:prstGeom>
        </p:spPr>
      </p:pic>
      <p:pic>
        <p:nvPicPr>
          <p:cNvPr id="65" name="64">
            <a:extLst>
              <a:ext uri="{FF2B5EF4-FFF2-40B4-BE49-F238E27FC236}">
                <a16:creationId xmlns:a16="http://schemas.microsoft.com/office/drawing/2014/main" xmlns="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-1"/>
          <a:stretch/>
        </p:blipFill>
        <p:spPr>
          <a:xfrm>
            <a:off x="0" y="2774438"/>
            <a:ext cx="5203195" cy="4083562"/>
          </a:xfrm>
          <a:prstGeom prst="rect">
            <a:avLst/>
          </a:prstGeom>
        </p:spPr>
      </p:pic>
      <p:sp>
        <p:nvSpPr>
          <p:cNvPr id="2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59430" y="335880"/>
            <a:ext cx="1001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 </a:t>
            </a:r>
            <a:r>
              <a:rPr lang="ru-RU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</a:t>
            </a: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5985" y="1977846"/>
            <a:ext cx="4391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физических упражнений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65985" y="2733795"/>
            <a:ext cx="2458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Регулярный сон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65985" y="3489745"/>
            <a:ext cx="3804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Улучшить иммунитет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0607" y="4455996"/>
            <a:ext cx="5924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Есть ли вакцина для нового коронавируса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0607" y="5161876"/>
            <a:ext cx="4604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настоящее время такой вакцины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нет.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 ряде стран и в России начаты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её разработки.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251229" y="4924374"/>
            <a:ext cx="1520795" cy="1527346"/>
            <a:chOff x="10532148" y="5001644"/>
            <a:chExt cx="1298313" cy="1303906"/>
          </a:xfrm>
        </p:grpSpPr>
        <p:sp>
          <p:nvSpPr>
            <p:cNvPr id="31" name="circle"/>
            <p:cNvSpPr>
              <a:spLocks noChangeArrowheads="1"/>
            </p:cNvSpPr>
            <p:nvPr/>
          </p:nvSpPr>
          <p:spPr bwMode="auto">
            <a:xfrm>
              <a:off x="10532148" y="5001644"/>
              <a:ext cx="1298313" cy="1298313"/>
            </a:xfrm>
            <a:prstGeom prst="ellipse">
              <a:avLst/>
            </a:prstGeom>
            <a:solidFill>
              <a:srgbClr val="CFEC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0" r="16350" b="11986"/>
            <a:stretch/>
          </p:blipFill>
          <p:spPr>
            <a:xfrm flipH="1">
              <a:off x="10801348" y="5078781"/>
              <a:ext cx="838201" cy="1226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512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xmlns="" id="{759365CB-A7C7-43E9-828A-FB05E5070626}"/>
              </a:ext>
            </a:extLst>
          </p:cNvPr>
          <p:cNvGrpSpPr/>
          <p:nvPr/>
        </p:nvGrpSpPr>
        <p:grpSpPr>
          <a:xfrm>
            <a:off x="619619" y="1051218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xmlns="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9">
              <a:extLst>
                <a:ext uri="{FF2B5EF4-FFF2-40B4-BE49-F238E27FC236}">
                  <a16:creationId xmlns:a16="http://schemas.microsoft.com/office/drawing/2014/main" xmlns="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6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6903" y="1736131"/>
            <a:ext cx="55750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Самое </a:t>
            </a:r>
            <a:r>
              <a:rPr lang="ru-RU" dirty="0" smtClean="0"/>
              <a:t>важное </a:t>
            </a:r>
            <a:r>
              <a:rPr lang="ru-RU" dirty="0"/>
              <a:t>— </a:t>
            </a:r>
            <a:r>
              <a:rPr lang="ru-RU" dirty="0" smtClean="0"/>
              <a:t> </a:t>
            </a:r>
            <a:r>
              <a:rPr lang="ru-RU" dirty="0"/>
              <a:t>поддерживать чистоту рук и поверхностей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Держите руки в чистоте, часто мойте </a:t>
            </a:r>
            <a:r>
              <a:rPr lang="ru-RU" dirty="0" smtClean="0"/>
              <a:t>их теплой  </a:t>
            </a:r>
            <a:r>
              <a:rPr lang="ru-RU" dirty="0"/>
              <a:t>водой с мылом или используйте </a:t>
            </a:r>
            <a:r>
              <a:rPr lang="ru-RU" dirty="0" err="1" smtClean="0"/>
              <a:t>дез.средство</a:t>
            </a:r>
            <a:r>
              <a:rPr lang="ru-RU" dirty="0" smtClean="0"/>
              <a:t>. Полощите рот и горло. Промывайте нос соляным раствором. Пейте теплую воду.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</a:t>
            </a:r>
            <a:r>
              <a:rPr lang="ru-RU" dirty="0" smtClean="0"/>
              <a:t>е касайтесь </a:t>
            </a:r>
            <a:r>
              <a:rPr lang="ru-RU" dirty="0"/>
              <a:t>рта, </a:t>
            </a:r>
            <a:r>
              <a:rPr lang="ru-RU" dirty="0" smtClean="0"/>
              <a:t>носа, волос </a:t>
            </a:r>
            <a:r>
              <a:rPr lang="ru-RU" dirty="0"/>
              <a:t>или глаз немытыми руками </a:t>
            </a:r>
            <a:r>
              <a:rPr lang="ru-RU" dirty="0" smtClean="0"/>
              <a:t>(такие </a:t>
            </a:r>
            <a:r>
              <a:rPr lang="ru-RU" dirty="0"/>
              <a:t>прикосновения неосознанно свершаются нами в среднем 15 раз в час</a:t>
            </a:r>
            <a:r>
              <a:rPr lang="ru-RU" dirty="0" smtClean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Носите с собой дезинфицирующее средство для </a:t>
            </a:r>
            <a:r>
              <a:rPr lang="ru-RU" dirty="0" smtClean="0"/>
              <a:t>рук /влажные салфетки, </a:t>
            </a:r>
            <a:r>
              <a:rPr lang="ru-RU" dirty="0"/>
              <a:t>чтобы в любой обстановке вы могли очистить </a:t>
            </a:r>
            <a:r>
              <a:rPr lang="ru-RU" dirty="0" smtClean="0"/>
              <a:t>руки.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076" y="1256514"/>
            <a:ext cx="556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1. ЧАСТО МОЙТЕ РУКИ С МЫЛОМ</a:t>
            </a:r>
            <a:endParaRPr lang="ru-RU" dirty="0">
              <a:solidFill>
                <a:srgbClr val="00666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09016" y="1759178"/>
            <a:ext cx="414086" cy="528356"/>
            <a:chOff x="6082956" y="1887675"/>
            <a:chExt cx="414086" cy="528356"/>
          </a:xfrm>
        </p:grpSpPr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5102" y="5896392"/>
            <a:ext cx="589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ВСЕГДА МОЙТЕ РУКИ ПЕРЕД ЕДОЙ!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082955" y="2671480"/>
            <a:ext cx="414086" cy="528356"/>
            <a:chOff x="6082956" y="1887675"/>
            <a:chExt cx="414086" cy="528356"/>
          </a:xfrm>
        </p:grpSpPr>
        <p:sp>
          <p:nvSpPr>
            <p:cNvPr id="26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109015" y="3787919"/>
            <a:ext cx="414086" cy="528356"/>
            <a:chOff x="6082956" y="1887675"/>
            <a:chExt cx="414086" cy="528356"/>
          </a:xfrm>
        </p:grpSpPr>
        <p:sp>
          <p:nvSpPr>
            <p:cNvPr id="29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09014" y="4904358"/>
            <a:ext cx="414086" cy="528356"/>
            <a:chOff x="6082956" y="1887675"/>
            <a:chExt cx="414086" cy="528356"/>
          </a:xfrm>
        </p:grpSpPr>
        <p:sp>
          <p:nvSpPr>
            <p:cNvPr id="32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9" y="2024935"/>
            <a:ext cx="4963034" cy="35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98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95" y="2854130"/>
            <a:ext cx="1463682" cy="189223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669551" y="2462112"/>
            <a:ext cx="1704340" cy="1575316"/>
            <a:chOff x="3605365" y="2266329"/>
            <a:chExt cx="2047342" cy="1892352"/>
          </a:xfrm>
        </p:grpSpPr>
        <p:sp>
          <p:nvSpPr>
            <p:cNvPr id="17" name="Овал 16"/>
            <p:cNvSpPr/>
            <p:nvPr/>
          </p:nvSpPr>
          <p:spPr>
            <a:xfrm>
              <a:off x="3605365" y="2266329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4">
              <a:extLst>
                <a:ext uri="{FF2B5EF4-FFF2-40B4-BE49-F238E27FC236}">
                  <a16:creationId xmlns:a16="http://schemas.microsoft.com/office/drawing/2014/main" xmlns="" id="{A50CD04B-6D01-469B-888F-B7771777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365" y="2658564"/>
              <a:ext cx="2047342" cy="1152256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163398" y="1228843"/>
            <a:ext cx="1653883" cy="1575316"/>
            <a:chOff x="5562753" y="1433604"/>
            <a:chExt cx="1986731" cy="1892352"/>
          </a:xfrm>
        </p:grpSpPr>
        <p:sp>
          <p:nvSpPr>
            <p:cNvPr id="22" name="Овал 21"/>
            <p:cNvSpPr/>
            <p:nvPr/>
          </p:nvSpPr>
          <p:spPr>
            <a:xfrm>
              <a:off x="5562753" y="1433604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7">
              <a:extLst>
                <a:ext uri="{FF2B5EF4-FFF2-40B4-BE49-F238E27FC236}">
                  <a16:creationId xmlns:a16="http://schemas.microsoft.com/office/drawing/2014/main" xmlns="" id="{21097CED-AE07-4292-BD36-92E47C81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07" y="1767643"/>
              <a:ext cx="1896777" cy="115406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340657" y="2542552"/>
            <a:ext cx="1634620" cy="1575316"/>
            <a:chOff x="7519153" y="2192626"/>
            <a:chExt cx="1963591" cy="1892352"/>
          </a:xfrm>
        </p:grpSpPr>
        <p:sp>
          <p:nvSpPr>
            <p:cNvPr id="21" name="Овал 20"/>
            <p:cNvSpPr/>
            <p:nvPr/>
          </p:nvSpPr>
          <p:spPr>
            <a:xfrm>
              <a:off x="7519153" y="2192626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10">
              <a:extLst>
                <a:ext uri="{FF2B5EF4-FFF2-40B4-BE49-F238E27FC236}">
                  <a16:creationId xmlns:a16="http://schemas.microsoft.com/office/drawing/2014/main" xmlns="" id="{618B8155-27B3-44B4-9547-17A0ABBB7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428" y="2589909"/>
              <a:ext cx="1786316" cy="1495069"/>
            </a:xfrm>
            <a:prstGeom prst="rect">
              <a:avLst/>
            </a:prstGeom>
          </p:spPr>
        </p:pic>
      </p:grpSp>
      <p:sp>
        <p:nvSpPr>
          <p:cNvPr id="1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943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8155" y="10681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57307" y="5250254"/>
            <a:ext cx="1729350" cy="1575316"/>
            <a:chOff x="3485990" y="4319180"/>
            <a:chExt cx="2077386" cy="1892352"/>
          </a:xfrm>
        </p:grpSpPr>
        <p:sp>
          <p:nvSpPr>
            <p:cNvPr id="20" name="Овал 19"/>
            <p:cNvSpPr/>
            <p:nvPr/>
          </p:nvSpPr>
          <p:spPr>
            <a:xfrm>
              <a:off x="3556775" y="4319180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4">
              <a:extLst>
                <a:ext uri="{FF2B5EF4-FFF2-40B4-BE49-F238E27FC236}">
                  <a16:creationId xmlns:a16="http://schemas.microsoft.com/office/drawing/2014/main" xmlns="" id="{BFD8DD65-FF9B-4F48-A72E-F00358308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990" y="4319180"/>
              <a:ext cx="2077386" cy="174797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824311" y="4537933"/>
            <a:ext cx="1578328" cy="1575316"/>
            <a:chOff x="5562753" y="4956606"/>
            <a:chExt cx="1895970" cy="1892352"/>
          </a:xfrm>
        </p:grpSpPr>
        <p:sp>
          <p:nvSpPr>
            <p:cNvPr id="19" name="Овал 18"/>
            <p:cNvSpPr/>
            <p:nvPr/>
          </p:nvSpPr>
          <p:spPr>
            <a:xfrm>
              <a:off x="5562753" y="4956606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5">
              <a:extLst>
                <a:ext uri="{FF2B5EF4-FFF2-40B4-BE49-F238E27FC236}">
                  <a16:creationId xmlns:a16="http://schemas.microsoft.com/office/drawing/2014/main" xmlns="" id="{3E9377CF-837C-48E4-B451-526CF1B8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825" y="4956606"/>
              <a:ext cx="1881898" cy="166502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346477" y="4536865"/>
            <a:ext cx="1575316" cy="1636834"/>
            <a:chOff x="7568731" y="4319180"/>
            <a:chExt cx="1892352" cy="1966251"/>
          </a:xfrm>
        </p:grpSpPr>
        <p:sp>
          <p:nvSpPr>
            <p:cNvPr id="18" name="Овал 17"/>
            <p:cNvSpPr/>
            <p:nvPr/>
          </p:nvSpPr>
          <p:spPr>
            <a:xfrm>
              <a:off x="7568731" y="4319180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10">
              <a:extLst>
                <a:ext uri="{FF2B5EF4-FFF2-40B4-BE49-F238E27FC236}">
                  <a16:creationId xmlns:a16="http://schemas.microsoft.com/office/drawing/2014/main" xmlns="" id="{D769C8DF-9E4A-42DA-8C01-AC27BF5D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429" y="4426017"/>
              <a:ext cx="1464164" cy="1859414"/>
            </a:xfrm>
            <a:prstGeom prst="rect">
              <a:avLst/>
            </a:prstGeom>
          </p:spPr>
        </p:pic>
      </p:grpSp>
      <p:sp>
        <p:nvSpPr>
          <p:cNvPr id="30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93" y="2474004"/>
            <a:ext cx="261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sz="1600" dirty="0" smtClean="0">
                <a:cs typeface="Arial" panose="020B0604020202020204" pitchFamily="34" charset="0"/>
              </a:rPr>
              <a:t>Перекрести пальцы рук и тщательно разотрите </a:t>
            </a:r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36" y="3461014"/>
            <a:ext cx="33658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cs typeface="Arial" panose="020B0604020202020204" pitchFamily="34" charset="0"/>
              </a:rPr>
              <a:t>Вымойте согнутые кончики пальцев  ладонью другой руки, затем поменяйте руки. Почистите под ногтями.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36" y="1764927"/>
            <a:ext cx="31183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>
                <a:cs typeface="Arial" panose="020B0604020202020204" pitchFamily="34" charset="0"/>
              </a:rPr>
              <a:t>Ладони рук </a:t>
            </a:r>
            <a:r>
              <a:rPr lang="ru-RU" altLang="zh-CN" sz="1600" dirty="0" smtClean="0">
                <a:cs typeface="Arial" panose="020B0604020202020204" pitchFamily="34" charset="0"/>
              </a:rPr>
              <a:t>сложены, потрите пальцами </a:t>
            </a:r>
            <a:r>
              <a:rPr lang="ru-RU" altLang="zh-CN" sz="1600" dirty="0">
                <a:cs typeface="Arial" panose="020B0604020202020204" pitchFamily="34" charset="0"/>
              </a:rPr>
              <a:t>о тыльную сторону рук, </a:t>
            </a:r>
            <a:r>
              <a:rPr lang="ru-RU" altLang="zh-CN" sz="1600" dirty="0" smtClean="0">
                <a:cs typeface="Arial" panose="020B0604020202020204" pitchFamily="34" charset="0"/>
              </a:rPr>
              <a:t>поменяйте руки </a:t>
            </a:r>
            <a:r>
              <a:rPr lang="ru-RU" altLang="zh-CN" sz="1600" dirty="0">
                <a:cs typeface="Arial" panose="020B0604020202020204" pitchFamily="34" charset="0"/>
              </a:rPr>
              <a:t>местами</a:t>
            </a:r>
            <a:r>
              <a:rPr lang="ru-RU" altLang="zh-CN" sz="1600" dirty="0" smtClean="0">
                <a:cs typeface="Arial" panose="020B0604020202020204" pitchFamily="34" charset="0"/>
              </a:rPr>
              <a:t>. Ополосните  под струей воды.</a:t>
            </a:r>
          </a:p>
        </p:txBody>
      </p:sp>
      <p:sp>
        <p:nvSpPr>
          <p:cNvPr id="33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873" y="5093010"/>
            <a:ext cx="36151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cs typeface="Arial" panose="020B0604020202020204" pitchFamily="34" charset="0"/>
              </a:rPr>
              <a:t>Вращательными движениями потрите </a:t>
            </a:r>
            <a:r>
              <a:rPr lang="ru-RU" altLang="zh-CN" sz="1600" dirty="0">
                <a:cs typeface="Arial" panose="020B0604020202020204" pitchFamily="34" charset="0"/>
              </a:rPr>
              <a:t>большой палец </a:t>
            </a:r>
            <a:r>
              <a:rPr lang="ru-RU" altLang="zh-CN" sz="1600" dirty="0" smtClean="0">
                <a:cs typeface="Arial" panose="020B0604020202020204" pitchFamily="34" charset="0"/>
              </a:rPr>
              <a:t>ладонью другой руки, затем поменяйте руки</a:t>
            </a:r>
          </a:p>
        </p:txBody>
      </p:sp>
      <p:sp>
        <p:nvSpPr>
          <p:cNvPr id="34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6353"/>
            <a:ext cx="2588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sz="1600" dirty="0" smtClean="0">
                <a:cs typeface="Arial" panose="020B0604020202020204" pitchFamily="34" charset="0"/>
              </a:rPr>
              <a:t>Потрите запястье одной </a:t>
            </a:r>
            <a:r>
              <a:rPr lang="ru-RU" altLang="zh-CN" sz="1600" dirty="0">
                <a:cs typeface="Arial" panose="020B0604020202020204" pitchFamily="34" charset="0"/>
              </a:rPr>
              <a:t>рукой, затем </a:t>
            </a:r>
            <a:r>
              <a:rPr lang="ru-RU" altLang="zh-CN" sz="1600" dirty="0" smtClean="0">
                <a:cs typeface="Arial" panose="020B0604020202020204" pitchFamily="34" charset="0"/>
              </a:rPr>
              <a:t>поменяйте руки  </a:t>
            </a:r>
            <a:r>
              <a:rPr lang="ru-RU" altLang="zh-CN" sz="1600" dirty="0">
                <a:cs typeface="Arial" panose="020B0604020202020204" pitchFamily="34" charset="0"/>
              </a:rPr>
              <a:t>местами</a:t>
            </a:r>
            <a:endParaRPr lang="ru-RU" altLang="zh-CN" sz="1600" dirty="0" smtClean="0">
              <a:cs typeface="Arial" panose="020B0604020202020204" pitchFamily="34" charset="0"/>
            </a:endParaRP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>
            <a:off x="304800" y="1867553"/>
            <a:ext cx="4811433" cy="209265"/>
          </a:xfrm>
          <a:prstGeom prst="bentConnector3">
            <a:avLst>
              <a:gd name="adj1" fmla="val 55147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304800" y="3192239"/>
            <a:ext cx="3147981" cy="507604"/>
          </a:xfrm>
          <a:prstGeom prst="bentConnector3">
            <a:avLst>
              <a:gd name="adj1" fmla="val 8449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304800" y="5452313"/>
            <a:ext cx="3183355" cy="377335"/>
          </a:xfrm>
          <a:prstGeom prst="bentConnector3">
            <a:avLst>
              <a:gd name="adj1" fmla="val 81118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0800000" flipV="1">
            <a:off x="8036162" y="2804159"/>
            <a:ext cx="3628451" cy="408885"/>
          </a:xfrm>
          <a:prstGeom prst="bentConnector3">
            <a:avLst>
              <a:gd name="adj1" fmla="val 9016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0800000" flipV="1">
            <a:off x="8308426" y="4490441"/>
            <a:ext cx="3628451" cy="408885"/>
          </a:xfrm>
          <a:prstGeom prst="bentConnector3">
            <a:avLst>
              <a:gd name="adj1" fmla="val 9016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0800000" flipV="1">
            <a:off x="6536620" y="6003426"/>
            <a:ext cx="5647786" cy="515603"/>
          </a:xfrm>
          <a:prstGeom prst="bentConnector3">
            <a:avLst>
              <a:gd name="adj1" fmla="val 65347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9692" y="1307431"/>
            <a:ext cx="4946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Смочите руки. Нанесите мыло.                Интенсивно разотрите ладони.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91843" y="4764558"/>
            <a:ext cx="1444777" cy="36550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20-60 сек.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519168" y="1468949"/>
            <a:ext cx="6316165" cy="3826951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21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коронавирусные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4" y="1468949"/>
            <a:ext cx="5812756" cy="43334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9168" y="1468949"/>
            <a:ext cx="6439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Приходя домой, сразу меняйте одежду, в которой были на улице и в общественных местах. Мойте руки.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Как можно чаще обрабатывайте смартфоны, ноутбуки, планшеты, сумки, ключи, перчатки, дверные ручки, пульты от телевизора, салон автомобиля.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Объясните близким, как  распространяются  микробы и почему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важна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гигиена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рук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лица, частая уборка и проветривание помещения каждые 2-3 часа.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Убедитесь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, что у каждого в семье есть своё полотенце, напомните, что нельзя делиться зубными щётками и другими предметами личной гигиены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. Пить и есть из чужой посуды.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8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">
            <a:extLst>
              <a:ext uri="{FF2B5EF4-FFF2-40B4-BE49-F238E27FC236}">
                <a16:creationId xmlns:a16="http://schemas.microsoft.com/office/drawing/2014/main" xmlns="" id="{3F9FBC47-DF4B-4F3E-A065-EFFC7FBD3184}"/>
              </a:ext>
            </a:extLst>
          </p:cNvPr>
          <p:cNvGrpSpPr/>
          <p:nvPr/>
        </p:nvGrpSpPr>
        <p:grpSpPr>
          <a:xfrm>
            <a:off x="2433901" y="1113479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69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3962" y="1280299"/>
            <a:ext cx="8328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ПРАВИЛО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2. СОБЛЮДАЙТЕ РАССТОЯНИЕ И ЭТИКЕТ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3931" y="1979194"/>
            <a:ext cx="77387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Избегайте трогать руками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глаза, волосы,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нос или рот. </a:t>
            </a:r>
            <a:endParaRPr lang="ru-RU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Надевайте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маску в местах скопления людей, или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используйте другие подручные средства защиты, чтобы уменьшить риск заболевания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При кашле, чихании следует прикрывать рот и нос одноразовыми салфетками, которые после использования нужно выбрасывать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 Приучите себя чихать в локоть.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Избегайте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излишние поездки и посещения многолюдных мест,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чтобы уменьшить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риск заболевания.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41" y="1422828"/>
            <a:ext cx="1301679" cy="536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9" y="1280299"/>
            <a:ext cx="1691791" cy="534615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210646" y="2067442"/>
            <a:ext cx="414086" cy="528356"/>
            <a:chOff x="5867721" y="1881833"/>
            <a:chExt cx="414086" cy="528356"/>
          </a:xfrm>
        </p:grpSpPr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93730" y="2929203"/>
            <a:ext cx="414086" cy="528356"/>
            <a:chOff x="5867721" y="1881833"/>
            <a:chExt cx="414086" cy="528356"/>
          </a:xfrm>
        </p:grpSpPr>
        <p:sp>
          <p:nvSpPr>
            <p:cNvPr id="17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89432" y="3689197"/>
            <a:ext cx="414086" cy="528356"/>
            <a:chOff x="5867721" y="1881833"/>
            <a:chExt cx="414086" cy="528356"/>
          </a:xfrm>
        </p:grpSpPr>
        <p:sp>
          <p:nvSpPr>
            <p:cNvPr id="20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93729" y="4530341"/>
            <a:ext cx="414086" cy="528356"/>
            <a:chOff x="5867721" y="1881833"/>
            <a:chExt cx="414086" cy="528356"/>
          </a:xfrm>
        </p:grpSpPr>
        <p:sp>
          <p:nvSpPr>
            <p:cNvPr id="23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93730" y="5528673"/>
            <a:ext cx="414086" cy="528356"/>
            <a:chOff x="5867721" y="1881833"/>
            <a:chExt cx="414086" cy="528356"/>
          </a:xfrm>
        </p:grpSpPr>
        <p:sp>
          <p:nvSpPr>
            <p:cNvPr id="26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4803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xmlns="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/>
          <a:stretch/>
        </p:blipFill>
        <p:spPr>
          <a:xfrm>
            <a:off x="-30997" y="1934443"/>
            <a:ext cx="5737053" cy="3711148"/>
          </a:xfrm>
          <a:prstGeom prst="rect">
            <a:avLst/>
          </a:prstGeom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73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7888" y="1279661"/>
            <a:ext cx="6448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Будьте особенно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осторожны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в людных местах, аэропортах и других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видах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общественного транспорта. Максимально сократите прикосновения к находящимся в таких местах поверхностям 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предметам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  <a:endParaRPr lang="ru-RU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6666"/>
                </a:solidFill>
              </a:rPr>
              <a:t/>
            </a:r>
            <a:br>
              <a:rPr lang="ru-RU" dirty="0">
                <a:solidFill>
                  <a:srgbClr val="006666"/>
                </a:solidFill>
              </a:rPr>
            </a:b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Носите с собой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одноразовые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салфетки и всегда прикрывайте нос и рот, когда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кашляете или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чихаете.  Выбрасывайте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сразу после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использования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4409" y="55052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Избегайте приветственных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рукопожатий, объятий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поцелуев,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пока эпидемиологическая ситуация не стабилизируется.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7887" y="3994763"/>
            <a:ext cx="6448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На работе регулярно очищайте поверхности и устройства, к которым вы прикасаетесь (клавиатура компьютера, панели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оргтехники,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экран смартфона, пульты, дверные ручки и поручни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). Чаще проветривайте помещения.      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входите в столовую в верхней одежде!!!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533038" y="1413058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Шеврон 34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33038" y="2785661"/>
            <a:ext cx="720000" cy="720000"/>
            <a:chOff x="4533038" y="1413058"/>
            <a:chExt cx="720000" cy="720000"/>
          </a:xfrm>
        </p:grpSpPr>
        <p:sp>
          <p:nvSpPr>
            <p:cNvPr id="38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533038" y="4215626"/>
            <a:ext cx="720000" cy="720000"/>
            <a:chOff x="4533038" y="1413058"/>
            <a:chExt cx="720000" cy="720000"/>
          </a:xfrm>
        </p:grpSpPr>
        <p:sp>
          <p:nvSpPr>
            <p:cNvPr id="41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Шеврон 41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518104" y="5578194"/>
            <a:ext cx="720000" cy="720000"/>
            <a:chOff x="4533038" y="1413058"/>
            <a:chExt cx="720000" cy="720000"/>
          </a:xfrm>
        </p:grpSpPr>
        <p:sp>
          <p:nvSpPr>
            <p:cNvPr id="44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086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67" y="3067051"/>
            <a:ext cx="3410215" cy="3790949"/>
          </a:xfrm>
          <a:prstGeom prst="rect">
            <a:avLst/>
          </a:prstGeom>
        </p:spPr>
      </p:pic>
      <p:grpSp>
        <p:nvGrpSpPr>
          <p:cNvPr id="7" name="6">
            <a:extLst>
              <a:ext uri="{FF2B5EF4-FFF2-40B4-BE49-F238E27FC236}">
                <a16:creationId xmlns:a16="http://schemas.microsoft.com/office/drawing/2014/main" xmlns="" id="{296E8363-D3D0-43E3-B748-6A022B67BD4C}"/>
              </a:ext>
            </a:extLst>
          </p:cNvPr>
          <p:cNvGrpSpPr/>
          <p:nvPr/>
        </p:nvGrpSpPr>
        <p:grpSpPr>
          <a:xfrm>
            <a:off x="349142" y="1167259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6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коронавирусные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1380" y="1337308"/>
            <a:ext cx="580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3. ВЕДИТЕ ЗДОРОВЫЙ ОБРАЗ ЖИЗНИ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9989" y="2303160"/>
            <a:ext cx="5100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Здоровый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образ жизни повышает сопротивляемость организма к инфекции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Соблюдайте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здоровый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режим:               *полноценный сон с 23 до 06 часов,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*потребление продуктов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богатых белками, витаминами и минеральными веществами,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*физическая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активность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455950" y="2385266"/>
            <a:ext cx="657471" cy="2700000"/>
            <a:chOff x="5248275" y="2381249"/>
            <a:chExt cx="304800" cy="27000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553075" y="2381249"/>
              <a:ext cx="0" cy="2700000"/>
            </a:xfrm>
            <a:prstGeom prst="line">
              <a:avLst/>
            </a:prstGeom>
            <a:ln w="3810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248275" y="2381249"/>
              <a:ext cx="0" cy="2700000"/>
            </a:xfrm>
            <a:prstGeom prst="line">
              <a:avLst/>
            </a:prstGeom>
            <a:ln w="3810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400675" y="2381249"/>
              <a:ext cx="0" cy="2700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8" y="1834351"/>
            <a:ext cx="3533952" cy="50236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5222" y="56034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ДОКАЗАНО, ЧТО КУРЕНИЕ УВЕЛИЧИВАЕТ СРОК ВЫЗДОРОВЛЕНИЯ И РИСК РАЗВИТИЯ ОСЛОЖНЕНИЙ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!!!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05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">
            <a:extLst>
              <a:ext uri="{FF2B5EF4-FFF2-40B4-BE49-F238E27FC236}">
                <a16:creationId xmlns:a16="http://schemas.microsoft.com/office/drawing/2014/main" xmlns="" id="{9A3B9C94-150E-4238-935F-3895A945B0C2}"/>
              </a:ext>
            </a:extLst>
          </p:cNvPr>
          <p:cNvGrpSpPr/>
          <p:nvPr/>
        </p:nvGrpSpPr>
        <p:grpSpPr>
          <a:xfrm>
            <a:off x="433172" y="1038825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800" dirty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3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8259" y="1134821"/>
            <a:ext cx="1032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4.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 ЗАЩИЩАЙТЕ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ОРГАНЫ ДЫХАНИЯ </a:t>
            </a:r>
            <a:endParaRPr lang="ru-RU" b="1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                      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9516" y="2922123"/>
            <a:ext cx="6770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посещении мест массового скопления людей, поездках в общественном транспорте в период роста заболеваемости острыми респираторными вирусными инфекциями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68259" y="2070315"/>
            <a:ext cx="7927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3E95A1"/>
                </a:solidFill>
              </a:rPr>
              <a:t>ИСПОЛЬЗУЙТЕ МЕДИЦИНСКИЕ МАСКИ</a:t>
            </a:r>
            <a:endParaRPr lang="ru-RU" sz="2400" b="1" i="1" dirty="0">
              <a:solidFill>
                <a:srgbClr val="3E95A1"/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359608" y="2954101"/>
            <a:ext cx="720000" cy="720000"/>
            <a:chOff x="414100" y="2887512"/>
            <a:chExt cx="720000" cy="720000"/>
          </a:xfrm>
        </p:grpSpPr>
        <p:sp>
          <p:nvSpPr>
            <p:cNvPr id="68" name="circle"/>
            <p:cNvSpPr>
              <a:spLocks noChangeArrowheads="1"/>
            </p:cNvSpPr>
            <p:nvPr/>
          </p:nvSpPr>
          <p:spPr bwMode="auto">
            <a:xfrm>
              <a:off x="414100" y="2887512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642280" y="2971669"/>
              <a:ext cx="275098" cy="530689"/>
              <a:chOff x="-875173" y="1101271"/>
              <a:chExt cx="588060" cy="943893"/>
            </a:xfrm>
          </p:grpSpPr>
          <p:sp>
            <p:nvSpPr>
              <p:cNvPr id="59" name="stethoscope piece"/>
              <p:cNvSpPr>
                <a:spLocks/>
              </p:cNvSpPr>
              <p:nvPr/>
            </p:nvSpPr>
            <p:spPr bwMode="auto">
              <a:xfrm>
                <a:off x="-573027" y="1619414"/>
                <a:ext cx="0" cy="278424"/>
              </a:xfrm>
              <a:custGeom>
                <a:avLst/>
                <a:gdLst>
                  <a:gd name="T0" fmla="*/ 0 h 223"/>
                  <a:gd name="T1" fmla="*/ 223 h 223"/>
                  <a:gd name="T2" fmla="*/ 0 h 2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3">
                    <a:moveTo>
                      <a:pt x="0" y="0"/>
                    </a:moveTo>
                    <a:lnTo>
                      <a:pt x="0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stethoscope piece"/>
              <p:cNvSpPr>
                <a:spLocks noChangeShapeType="1"/>
              </p:cNvSpPr>
              <p:nvPr/>
            </p:nvSpPr>
            <p:spPr bwMode="auto">
              <a:xfrm>
                <a:off x="-573027" y="1619414"/>
                <a:ext cx="0" cy="27842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stethoscope piece"/>
              <p:cNvSpPr>
                <a:spLocks noEditPoints="1"/>
              </p:cNvSpPr>
              <p:nvPr/>
            </p:nvSpPr>
            <p:spPr bwMode="auto">
              <a:xfrm>
                <a:off x="-858942" y="1101271"/>
                <a:ext cx="571829" cy="900195"/>
              </a:xfrm>
              <a:custGeom>
                <a:avLst/>
                <a:gdLst>
                  <a:gd name="T0" fmla="*/ 210 w 210"/>
                  <a:gd name="T1" fmla="*/ 31 h 330"/>
                  <a:gd name="T2" fmla="*/ 207 w 210"/>
                  <a:gd name="T3" fmla="*/ 22 h 330"/>
                  <a:gd name="T4" fmla="*/ 174 w 210"/>
                  <a:gd name="T5" fmla="*/ 6 h 330"/>
                  <a:gd name="T6" fmla="*/ 163 w 210"/>
                  <a:gd name="T7" fmla="*/ 0 h 330"/>
                  <a:gd name="T8" fmla="*/ 150 w 210"/>
                  <a:gd name="T9" fmla="*/ 12 h 330"/>
                  <a:gd name="T10" fmla="*/ 163 w 210"/>
                  <a:gd name="T11" fmla="*/ 25 h 330"/>
                  <a:gd name="T12" fmla="*/ 172 w 210"/>
                  <a:gd name="T13" fmla="*/ 22 h 330"/>
                  <a:gd name="T14" fmla="*/ 194 w 210"/>
                  <a:gd name="T15" fmla="*/ 32 h 330"/>
                  <a:gd name="T16" fmla="*/ 105 w 210"/>
                  <a:gd name="T17" fmla="*/ 182 h 330"/>
                  <a:gd name="T18" fmla="*/ 17 w 210"/>
                  <a:gd name="T19" fmla="*/ 32 h 330"/>
                  <a:gd name="T20" fmla="*/ 38 w 210"/>
                  <a:gd name="T21" fmla="*/ 22 h 330"/>
                  <a:gd name="T22" fmla="*/ 47 w 210"/>
                  <a:gd name="T23" fmla="*/ 25 h 330"/>
                  <a:gd name="T24" fmla="*/ 60 w 210"/>
                  <a:gd name="T25" fmla="*/ 12 h 330"/>
                  <a:gd name="T26" fmla="*/ 47 w 210"/>
                  <a:gd name="T27" fmla="*/ 0 h 330"/>
                  <a:gd name="T28" fmla="*/ 36 w 210"/>
                  <a:gd name="T29" fmla="*/ 6 h 330"/>
                  <a:gd name="T30" fmla="*/ 4 w 210"/>
                  <a:gd name="T31" fmla="*/ 22 h 330"/>
                  <a:gd name="T32" fmla="*/ 0 w 210"/>
                  <a:gd name="T33" fmla="*/ 31 h 330"/>
                  <a:gd name="T34" fmla="*/ 97 w 210"/>
                  <a:gd name="T35" fmla="*/ 197 h 330"/>
                  <a:gd name="T36" fmla="*/ 97 w 210"/>
                  <a:gd name="T37" fmla="*/ 292 h 330"/>
                  <a:gd name="T38" fmla="*/ 97 w 210"/>
                  <a:gd name="T39" fmla="*/ 292 h 330"/>
                  <a:gd name="T40" fmla="*/ 138 w 210"/>
                  <a:gd name="T41" fmla="*/ 330 h 330"/>
                  <a:gd name="T42" fmla="*/ 179 w 210"/>
                  <a:gd name="T43" fmla="*/ 289 h 330"/>
                  <a:gd name="T44" fmla="*/ 138 w 210"/>
                  <a:gd name="T45" fmla="*/ 249 h 330"/>
                  <a:gd name="T46" fmla="*/ 113 w 210"/>
                  <a:gd name="T47" fmla="*/ 257 h 330"/>
                  <a:gd name="T48" fmla="*/ 113 w 210"/>
                  <a:gd name="T49" fmla="*/ 197 h 330"/>
                  <a:gd name="T50" fmla="*/ 210 w 210"/>
                  <a:gd name="T51" fmla="*/ 31 h 330"/>
                  <a:gd name="T52" fmla="*/ 138 w 210"/>
                  <a:gd name="T53" fmla="*/ 265 h 330"/>
                  <a:gd name="T54" fmla="*/ 163 w 210"/>
                  <a:gd name="T55" fmla="*/ 289 h 330"/>
                  <a:gd name="T56" fmla="*/ 138 w 210"/>
                  <a:gd name="T57" fmla="*/ 314 h 330"/>
                  <a:gd name="T58" fmla="*/ 113 w 210"/>
                  <a:gd name="T59" fmla="*/ 289 h 330"/>
                  <a:gd name="T60" fmla="*/ 138 w 210"/>
                  <a:gd name="T61" fmla="*/ 26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0" h="330">
                    <a:moveTo>
                      <a:pt x="210" y="31"/>
                    </a:moveTo>
                    <a:cubicBezTo>
                      <a:pt x="210" y="29"/>
                      <a:pt x="210" y="26"/>
                      <a:pt x="207" y="22"/>
                    </a:cubicBezTo>
                    <a:cubicBezTo>
                      <a:pt x="201" y="15"/>
                      <a:pt x="183" y="8"/>
                      <a:pt x="174" y="6"/>
                    </a:cubicBezTo>
                    <a:cubicBezTo>
                      <a:pt x="172" y="2"/>
                      <a:pt x="168" y="0"/>
                      <a:pt x="163" y="0"/>
                    </a:cubicBezTo>
                    <a:cubicBezTo>
                      <a:pt x="156" y="0"/>
                      <a:pt x="150" y="5"/>
                      <a:pt x="150" y="12"/>
                    </a:cubicBezTo>
                    <a:cubicBezTo>
                      <a:pt x="150" y="20"/>
                      <a:pt x="156" y="25"/>
                      <a:pt x="163" y="25"/>
                    </a:cubicBezTo>
                    <a:cubicBezTo>
                      <a:pt x="167" y="25"/>
                      <a:pt x="170" y="24"/>
                      <a:pt x="172" y="22"/>
                    </a:cubicBezTo>
                    <a:cubicBezTo>
                      <a:pt x="177" y="23"/>
                      <a:pt x="190" y="28"/>
                      <a:pt x="194" y="32"/>
                    </a:cubicBezTo>
                    <a:cubicBezTo>
                      <a:pt x="186" y="93"/>
                      <a:pt x="145" y="182"/>
                      <a:pt x="105" y="182"/>
                    </a:cubicBezTo>
                    <a:cubicBezTo>
                      <a:pt x="65" y="182"/>
                      <a:pt x="25" y="93"/>
                      <a:pt x="17" y="32"/>
                    </a:cubicBezTo>
                    <a:cubicBezTo>
                      <a:pt x="21" y="28"/>
                      <a:pt x="33" y="23"/>
                      <a:pt x="38" y="22"/>
                    </a:cubicBezTo>
                    <a:cubicBezTo>
                      <a:pt x="40" y="24"/>
                      <a:pt x="43" y="25"/>
                      <a:pt x="47" y="25"/>
                    </a:cubicBezTo>
                    <a:cubicBezTo>
                      <a:pt x="54" y="25"/>
                      <a:pt x="60" y="20"/>
                      <a:pt x="60" y="12"/>
                    </a:cubicBezTo>
                    <a:cubicBezTo>
                      <a:pt x="60" y="5"/>
                      <a:pt x="54" y="0"/>
                      <a:pt x="47" y="0"/>
                    </a:cubicBezTo>
                    <a:cubicBezTo>
                      <a:pt x="42" y="0"/>
                      <a:pt x="38" y="2"/>
                      <a:pt x="36" y="6"/>
                    </a:cubicBezTo>
                    <a:cubicBezTo>
                      <a:pt x="27" y="8"/>
                      <a:pt x="9" y="15"/>
                      <a:pt x="4" y="22"/>
                    </a:cubicBezTo>
                    <a:cubicBezTo>
                      <a:pt x="0" y="26"/>
                      <a:pt x="0" y="29"/>
                      <a:pt x="0" y="31"/>
                    </a:cubicBezTo>
                    <a:cubicBezTo>
                      <a:pt x="7" y="88"/>
                      <a:pt x="45" y="188"/>
                      <a:pt x="97" y="197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9" y="313"/>
                      <a:pt x="116" y="330"/>
                      <a:pt x="138" y="330"/>
                    </a:cubicBezTo>
                    <a:cubicBezTo>
                      <a:pt x="160" y="330"/>
                      <a:pt x="179" y="312"/>
                      <a:pt x="179" y="289"/>
                    </a:cubicBezTo>
                    <a:cubicBezTo>
                      <a:pt x="179" y="267"/>
                      <a:pt x="160" y="249"/>
                      <a:pt x="138" y="249"/>
                    </a:cubicBezTo>
                    <a:cubicBezTo>
                      <a:pt x="129" y="249"/>
                      <a:pt x="120" y="252"/>
                      <a:pt x="113" y="257"/>
                    </a:cubicBezTo>
                    <a:cubicBezTo>
                      <a:pt x="113" y="197"/>
                      <a:pt x="113" y="197"/>
                      <a:pt x="113" y="197"/>
                    </a:cubicBezTo>
                    <a:cubicBezTo>
                      <a:pt x="165" y="188"/>
                      <a:pt x="203" y="88"/>
                      <a:pt x="210" y="31"/>
                    </a:cubicBezTo>
                    <a:close/>
                    <a:moveTo>
                      <a:pt x="138" y="265"/>
                    </a:moveTo>
                    <a:cubicBezTo>
                      <a:pt x="152" y="265"/>
                      <a:pt x="163" y="276"/>
                      <a:pt x="163" y="289"/>
                    </a:cubicBezTo>
                    <a:cubicBezTo>
                      <a:pt x="163" y="303"/>
                      <a:pt x="152" y="314"/>
                      <a:pt x="138" y="314"/>
                    </a:cubicBezTo>
                    <a:cubicBezTo>
                      <a:pt x="124" y="314"/>
                      <a:pt x="113" y="303"/>
                      <a:pt x="113" y="289"/>
                    </a:cubicBezTo>
                    <a:cubicBezTo>
                      <a:pt x="113" y="276"/>
                      <a:pt x="124" y="265"/>
                      <a:pt x="138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stethoscope piece"/>
              <p:cNvSpPr>
                <a:spLocks/>
              </p:cNvSpPr>
              <p:nvPr/>
            </p:nvSpPr>
            <p:spPr bwMode="auto">
              <a:xfrm>
                <a:off x="-782781" y="1821676"/>
                <a:ext cx="245962" cy="136091"/>
              </a:xfrm>
              <a:custGeom>
                <a:avLst/>
                <a:gdLst>
                  <a:gd name="T0" fmla="*/ 0 w 197"/>
                  <a:gd name="T1" fmla="*/ 109 h 109"/>
                  <a:gd name="T2" fmla="*/ 197 w 197"/>
                  <a:gd name="T3" fmla="*/ 0 h 109"/>
                  <a:gd name="T4" fmla="*/ 0 w 197"/>
                  <a:gd name="T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09">
                    <a:moveTo>
                      <a:pt x="0" y="109"/>
                    </a:moveTo>
                    <a:lnTo>
                      <a:pt x="197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stethoscope piece"/>
              <p:cNvSpPr>
                <a:spLocks noChangeShapeType="1"/>
              </p:cNvSpPr>
              <p:nvPr/>
            </p:nvSpPr>
            <p:spPr bwMode="auto">
              <a:xfrm flipV="1">
                <a:off x="-782781" y="1821676"/>
                <a:ext cx="245962" cy="13609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stethoscope piece"/>
              <p:cNvSpPr>
                <a:spLocks/>
              </p:cNvSpPr>
              <p:nvPr/>
            </p:nvSpPr>
            <p:spPr bwMode="auto">
              <a:xfrm>
                <a:off x="-875173" y="1802948"/>
                <a:ext cx="348342" cy="242216"/>
              </a:xfrm>
              <a:custGeom>
                <a:avLst/>
                <a:gdLst>
                  <a:gd name="T0" fmla="*/ 128 w 128"/>
                  <a:gd name="T1" fmla="*/ 14 h 89"/>
                  <a:gd name="T2" fmla="*/ 120 w 128"/>
                  <a:gd name="T3" fmla="*/ 0 h 89"/>
                  <a:gd name="T4" fmla="*/ 57 w 128"/>
                  <a:gd name="T5" fmla="*/ 35 h 89"/>
                  <a:gd name="T6" fmla="*/ 32 w 128"/>
                  <a:gd name="T7" fmla="*/ 24 h 89"/>
                  <a:gd name="T8" fmla="*/ 0 w 128"/>
                  <a:gd name="T9" fmla="*/ 57 h 89"/>
                  <a:gd name="T10" fmla="*/ 32 w 128"/>
                  <a:gd name="T11" fmla="*/ 89 h 89"/>
                  <a:gd name="T12" fmla="*/ 65 w 128"/>
                  <a:gd name="T13" fmla="*/ 57 h 89"/>
                  <a:gd name="T14" fmla="*/ 64 w 128"/>
                  <a:gd name="T15" fmla="*/ 49 h 89"/>
                  <a:gd name="T16" fmla="*/ 128 w 128"/>
                  <a:gd name="T17" fmla="*/ 1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89">
                    <a:moveTo>
                      <a:pt x="128" y="14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1" y="28"/>
                      <a:pt x="42" y="24"/>
                      <a:pt x="32" y="24"/>
                    </a:cubicBezTo>
                    <a:cubicBezTo>
                      <a:pt x="14" y="24"/>
                      <a:pt x="0" y="39"/>
                      <a:pt x="0" y="57"/>
                    </a:cubicBezTo>
                    <a:cubicBezTo>
                      <a:pt x="0" y="75"/>
                      <a:pt x="14" y="89"/>
                      <a:pt x="32" y="89"/>
                    </a:cubicBezTo>
                    <a:cubicBezTo>
                      <a:pt x="50" y="89"/>
                      <a:pt x="65" y="75"/>
                      <a:pt x="65" y="57"/>
                    </a:cubicBezTo>
                    <a:cubicBezTo>
                      <a:pt x="65" y="54"/>
                      <a:pt x="65" y="52"/>
                      <a:pt x="64" y="49"/>
                    </a:cubicBezTo>
                    <a:lnTo>
                      <a:pt x="12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stethoscope piece"/>
              <p:cNvSpPr>
                <a:spLocks noEditPoints="1"/>
              </p:cNvSpPr>
              <p:nvPr/>
            </p:nvSpPr>
            <p:spPr bwMode="auto">
              <a:xfrm>
                <a:off x="-851451" y="1892843"/>
                <a:ext cx="128600" cy="127351"/>
              </a:xfrm>
              <a:custGeom>
                <a:avLst/>
                <a:gdLst>
                  <a:gd name="T0" fmla="*/ 23 w 47"/>
                  <a:gd name="T1" fmla="*/ 47 h 47"/>
                  <a:gd name="T2" fmla="*/ 0 w 47"/>
                  <a:gd name="T3" fmla="*/ 24 h 47"/>
                  <a:gd name="T4" fmla="*/ 23 w 47"/>
                  <a:gd name="T5" fmla="*/ 0 h 47"/>
                  <a:gd name="T6" fmla="*/ 47 w 47"/>
                  <a:gd name="T7" fmla="*/ 24 h 47"/>
                  <a:gd name="T8" fmla="*/ 23 w 47"/>
                  <a:gd name="T9" fmla="*/ 47 h 47"/>
                  <a:gd name="T10" fmla="*/ 23 w 47"/>
                  <a:gd name="T11" fmla="*/ 8 h 47"/>
                  <a:gd name="T12" fmla="*/ 8 w 47"/>
                  <a:gd name="T13" fmla="*/ 24 h 47"/>
                  <a:gd name="T14" fmla="*/ 23 w 47"/>
                  <a:gd name="T15" fmla="*/ 39 h 47"/>
                  <a:gd name="T16" fmla="*/ 39 w 47"/>
                  <a:gd name="T17" fmla="*/ 24 h 47"/>
                  <a:gd name="T18" fmla="*/ 23 w 47"/>
                  <a:gd name="T1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cubicBezTo>
                      <a:pt x="10" y="47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6" y="0"/>
                      <a:pt x="47" y="11"/>
                      <a:pt x="47" y="24"/>
                    </a:cubicBezTo>
                    <a:cubicBezTo>
                      <a:pt x="47" y="37"/>
                      <a:pt x="36" y="47"/>
                      <a:pt x="23" y="47"/>
                    </a:cubicBezTo>
                    <a:close/>
                    <a:moveTo>
                      <a:pt x="23" y="8"/>
                    </a:moveTo>
                    <a:cubicBezTo>
                      <a:pt x="15" y="8"/>
                      <a:pt x="8" y="15"/>
                      <a:pt x="8" y="24"/>
                    </a:cubicBezTo>
                    <a:cubicBezTo>
                      <a:pt x="8" y="32"/>
                      <a:pt x="15" y="39"/>
                      <a:pt x="23" y="39"/>
                    </a:cubicBezTo>
                    <a:cubicBezTo>
                      <a:pt x="32" y="39"/>
                      <a:pt x="39" y="32"/>
                      <a:pt x="39" y="24"/>
                    </a:cubicBezTo>
                    <a:cubicBezTo>
                      <a:pt x="39" y="15"/>
                      <a:pt x="32" y="8"/>
                      <a:pt x="23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359608" y="4815315"/>
            <a:ext cx="720000" cy="720000"/>
            <a:chOff x="370591" y="4910356"/>
            <a:chExt cx="720000" cy="720000"/>
          </a:xfrm>
        </p:grpSpPr>
        <p:sp>
          <p:nvSpPr>
            <p:cNvPr id="66" name="circle"/>
            <p:cNvSpPr>
              <a:spLocks noChangeArrowheads="1"/>
            </p:cNvSpPr>
            <p:nvPr/>
          </p:nvSpPr>
          <p:spPr bwMode="auto">
            <a:xfrm>
              <a:off x="370591" y="4910356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monitor"/>
            <p:cNvGrpSpPr/>
            <p:nvPr/>
          </p:nvGrpSpPr>
          <p:grpSpPr>
            <a:xfrm>
              <a:off x="503242" y="5093269"/>
              <a:ext cx="431369" cy="354174"/>
              <a:chOff x="2195513" y="3808413"/>
              <a:chExt cx="1036638" cy="846138"/>
            </a:xfrm>
          </p:grpSpPr>
          <p:sp>
            <p:nvSpPr>
              <p:cNvPr id="41" name="mointor piece"/>
              <p:cNvSpPr>
                <a:spLocks/>
              </p:cNvSpPr>
              <p:nvPr/>
            </p:nvSpPr>
            <p:spPr bwMode="auto">
              <a:xfrm>
                <a:off x="2195513" y="3808413"/>
                <a:ext cx="1036638" cy="846138"/>
              </a:xfrm>
              <a:custGeom>
                <a:avLst/>
                <a:gdLst>
                  <a:gd name="T0" fmla="*/ 270 w 299"/>
                  <a:gd name="T1" fmla="*/ 0 h 244"/>
                  <a:gd name="T2" fmla="*/ 30 w 299"/>
                  <a:gd name="T3" fmla="*/ 0 h 244"/>
                  <a:gd name="T4" fmla="*/ 0 w 299"/>
                  <a:gd name="T5" fmla="*/ 33 h 244"/>
                  <a:gd name="T6" fmla="*/ 0 w 299"/>
                  <a:gd name="T7" fmla="*/ 176 h 244"/>
                  <a:gd name="T8" fmla="*/ 30 w 299"/>
                  <a:gd name="T9" fmla="*/ 206 h 244"/>
                  <a:gd name="T10" fmla="*/ 72 w 299"/>
                  <a:gd name="T11" fmla="*/ 206 h 244"/>
                  <a:gd name="T12" fmla="*/ 72 w 299"/>
                  <a:gd name="T13" fmla="*/ 210 h 244"/>
                  <a:gd name="T14" fmla="*/ 72 w 299"/>
                  <a:gd name="T15" fmla="*/ 222 h 244"/>
                  <a:gd name="T16" fmla="*/ 88 w 299"/>
                  <a:gd name="T17" fmla="*/ 244 h 244"/>
                  <a:gd name="T18" fmla="*/ 208 w 299"/>
                  <a:gd name="T19" fmla="*/ 244 h 244"/>
                  <a:gd name="T20" fmla="*/ 228 w 299"/>
                  <a:gd name="T21" fmla="*/ 222 h 244"/>
                  <a:gd name="T22" fmla="*/ 228 w 299"/>
                  <a:gd name="T23" fmla="*/ 210 h 244"/>
                  <a:gd name="T24" fmla="*/ 227 w 299"/>
                  <a:gd name="T25" fmla="*/ 206 h 244"/>
                  <a:gd name="T26" fmla="*/ 270 w 299"/>
                  <a:gd name="T27" fmla="*/ 206 h 244"/>
                  <a:gd name="T28" fmla="*/ 299 w 299"/>
                  <a:gd name="T29" fmla="*/ 176 h 244"/>
                  <a:gd name="T30" fmla="*/ 299 w 299"/>
                  <a:gd name="T31" fmla="*/ 33 h 244"/>
                  <a:gd name="T32" fmla="*/ 270 w 299"/>
                  <a:gd name="T3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9" h="244">
                    <a:moveTo>
                      <a:pt x="27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95"/>
                      <a:pt x="15" y="206"/>
                      <a:pt x="30" y="206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2" y="207"/>
                      <a:pt x="72" y="209"/>
                      <a:pt x="72" y="210"/>
                    </a:cubicBezTo>
                    <a:cubicBezTo>
                      <a:pt x="72" y="222"/>
                      <a:pt x="72" y="222"/>
                      <a:pt x="72" y="222"/>
                    </a:cubicBezTo>
                    <a:cubicBezTo>
                      <a:pt x="72" y="236"/>
                      <a:pt x="80" y="244"/>
                      <a:pt x="88" y="244"/>
                    </a:cubicBezTo>
                    <a:cubicBezTo>
                      <a:pt x="208" y="244"/>
                      <a:pt x="208" y="244"/>
                      <a:pt x="208" y="244"/>
                    </a:cubicBezTo>
                    <a:cubicBezTo>
                      <a:pt x="220" y="244"/>
                      <a:pt x="228" y="235"/>
                      <a:pt x="228" y="222"/>
                    </a:cubicBezTo>
                    <a:cubicBezTo>
                      <a:pt x="228" y="210"/>
                      <a:pt x="228" y="210"/>
                      <a:pt x="228" y="210"/>
                    </a:cubicBezTo>
                    <a:cubicBezTo>
                      <a:pt x="228" y="209"/>
                      <a:pt x="227" y="207"/>
                      <a:pt x="227" y="206"/>
                    </a:cubicBezTo>
                    <a:cubicBezTo>
                      <a:pt x="270" y="206"/>
                      <a:pt x="270" y="206"/>
                      <a:pt x="270" y="206"/>
                    </a:cubicBezTo>
                    <a:cubicBezTo>
                      <a:pt x="288" y="206"/>
                      <a:pt x="299" y="195"/>
                      <a:pt x="299" y="176"/>
                    </a:cubicBezTo>
                    <a:cubicBezTo>
                      <a:pt x="299" y="33"/>
                      <a:pt x="299" y="33"/>
                      <a:pt x="299" y="33"/>
                    </a:cubicBezTo>
                    <a:cubicBezTo>
                      <a:pt x="299" y="13"/>
                      <a:pt x="287" y="0"/>
                      <a:pt x="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mointor piece"/>
              <p:cNvSpPr>
                <a:spLocks/>
              </p:cNvSpPr>
              <p:nvPr/>
            </p:nvSpPr>
            <p:spPr bwMode="auto">
              <a:xfrm>
                <a:off x="2298700" y="3910013"/>
                <a:ext cx="831850" cy="509588"/>
              </a:xfrm>
              <a:custGeom>
                <a:avLst/>
                <a:gdLst>
                  <a:gd name="T0" fmla="*/ 13 w 240"/>
                  <a:gd name="T1" fmla="*/ 147 h 147"/>
                  <a:gd name="T2" fmla="*/ 0 w 240"/>
                  <a:gd name="T3" fmla="*/ 134 h 147"/>
                  <a:gd name="T4" fmla="*/ 0 w 240"/>
                  <a:gd name="T5" fmla="*/ 17 h 147"/>
                  <a:gd name="T6" fmla="*/ 13 w 240"/>
                  <a:gd name="T7" fmla="*/ 0 h 147"/>
                  <a:gd name="T8" fmla="*/ 226 w 240"/>
                  <a:gd name="T9" fmla="*/ 0 h 147"/>
                  <a:gd name="T10" fmla="*/ 240 w 240"/>
                  <a:gd name="T11" fmla="*/ 17 h 147"/>
                  <a:gd name="T12" fmla="*/ 240 w 240"/>
                  <a:gd name="T13" fmla="*/ 134 h 147"/>
                  <a:gd name="T14" fmla="*/ 226 w 240"/>
                  <a:gd name="T15" fmla="*/ 147 h 147"/>
                  <a:gd name="T16" fmla="*/ 13 w 240"/>
                  <a:gd name="T17" fmla="*/ 147 h 147"/>
                  <a:gd name="T18" fmla="*/ 13 w 240"/>
                  <a:gd name="T1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" h="147">
                    <a:moveTo>
                      <a:pt x="13" y="147"/>
                    </a:moveTo>
                    <a:cubicBezTo>
                      <a:pt x="6" y="147"/>
                      <a:pt x="0" y="141"/>
                      <a:pt x="0" y="13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6" y="0"/>
                      <a:pt x="240" y="7"/>
                      <a:pt x="240" y="17"/>
                    </a:cubicBezTo>
                    <a:cubicBezTo>
                      <a:pt x="240" y="134"/>
                      <a:pt x="240" y="134"/>
                      <a:pt x="240" y="134"/>
                    </a:cubicBezTo>
                    <a:cubicBezTo>
                      <a:pt x="240" y="141"/>
                      <a:pt x="236" y="147"/>
                      <a:pt x="226" y="147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13" y="147"/>
                      <a:pt x="13" y="147"/>
                      <a:pt x="13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mointor piece"/>
              <p:cNvSpPr>
                <a:spLocks noEditPoints="1"/>
              </p:cNvSpPr>
              <p:nvPr/>
            </p:nvSpPr>
            <p:spPr bwMode="auto">
              <a:xfrm>
                <a:off x="2286000" y="3895725"/>
                <a:ext cx="858838" cy="536575"/>
              </a:xfrm>
              <a:custGeom>
                <a:avLst/>
                <a:gdLst>
                  <a:gd name="T0" fmla="*/ 230 w 248"/>
                  <a:gd name="T1" fmla="*/ 155 h 155"/>
                  <a:gd name="T2" fmla="*/ 17 w 248"/>
                  <a:gd name="T3" fmla="*/ 155 h 155"/>
                  <a:gd name="T4" fmla="*/ 0 w 248"/>
                  <a:gd name="T5" fmla="*/ 138 h 155"/>
                  <a:gd name="T6" fmla="*/ 0 w 248"/>
                  <a:gd name="T7" fmla="*/ 21 h 155"/>
                  <a:gd name="T8" fmla="*/ 17 w 248"/>
                  <a:gd name="T9" fmla="*/ 0 h 155"/>
                  <a:gd name="T10" fmla="*/ 230 w 248"/>
                  <a:gd name="T11" fmla="*/ 0 h 155"/>
                  <a:gd name="T12" fmla="*/ 248 w 248"/>
                  <a:gd name="T13" fmla="*/ 21 h 155"/>
                  <a:gd name="T14" fmla="*/ 248 w 248"/>
                  <a:gd name="T15" fmla="*/ 138 h 155"/>
                  <a:gd name="T16" fmla="*/ 230 w 248"/>
                  <a:gd name="T17" fmla="*/ 155 h 155"/>
                  <a:gd name="T18" fmla="*/ 17 w 248"/>
                  <a:gd name="T19" fmla="*/ 8 h 155"/>
                  <a:gd name="T20" fmla="*/ 8 w 248"/>
                  <a:gd name="T21" fmla="*/ 21 h 155"/>
                  <a:gd name="T22" fmla="*/ 8 w 248"/>
                  <a:gd name="T23" fmla="*/ 138 h 155"/>
                  <a:gd name="T24" fmla="*/ 17 w 248"/>
                  <a:gd name="T25" fmla="*/ 147 h 155"/>
                  <a:gd name="T26" fmla="*/ 230 w 248"/>
                  <a:gd name="T27" fmla="*/ 147 h 155"/>
                  <a:gd name="T28" fmla="*/ 240 w 248"/>
                  <a:gd name="T29" fmla="*/ 138 h 155"/>
                  <a:gd name="T30" fmla="*/ 240 w 248"/>
                  <a:gd name="T31" fmla="*/ 21 h 155"/>
                  <a:gd name="T32" fmla="*/ 230 w 248"/>
                  <a:gd name="T33" fmla="*/ 8 h 155"/>
                  <a:gd name="T34" fmla="*/ 17 w 248"/>
                  <a:gd name="T35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8" h="155">
                    <a:moveTo>
                      <a:pt x="230" y="155"/>
                    </a:moveTo>
                    <a:cubicBezTo>
                      <a:pt x="17" y="155"/>
                      <a:pt x="17" y="155"/>
                      <a:pt x="17" y="155"/>
                    </a:cubicBezTo>
                    <a:cubicBezTo>
                      <a:pt x="8" y="155"/>
                      <a:pt x="0" y="147"/>
                      <a:pt x="0" y="13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8"/>
                      <a:pt x="9" y="0"/>
                      <a:pt x="17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48" y="4"/>
                      <a:pt x="248" y="21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46"/>
                      <a:pt x="243" y="155"/>
                      <a:pt x="230" y="155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8" y="14"/>
                      <a:pt x="8" y="21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8" y="142"/>
                      <a:pt x="13" y="147"/>
                      <a:pt x="17" y="147"/>
                    </a:cubicBezTo>
                    <a:cubicBezTo>
                      <a:pt x="230" y="147"/>
                      <a:pt x="230" y="147"/>
                      <a:pt x="230" y="147"/>
                    </a:cubicBezTo>
                    <a:cubicBezTo>
                      <a:pt x="237" y="147"/>
                      <a:pt x="240" y="144"/>
                      <a:pt x="240" y="138"/>
                    </a:cubicBezTo>
                    <a:cubicBezTo>
                      <a:pt x="240" y="21"/>
                      <a:pt x="240" y="21"/>
                      <a:pt x="240" y="21"/>
                    </a:cubicBezTo>
                    <a:cubicBezTo>
                      <a:pt x="240" y="11"/>
                      <a:pt x="236" y="8"/>
                      <a:pt x="230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mointor piece"/>
              <p:cNvSpPr>
                <a:spLocks/>
              </p:cNvSpPr>
              <p:nvPr/>
            </p:nvSpPr>
            <p:spPr bwMode="auto">
              <a:xfrm>
                <a:off x="2286000" y="3992563"/>
                <a:ext cx="858838" cy="354013"/>
              </a:xfrm>
              <a:custGeom>
                <a:avLst/>
                <a:gdLst>
                  <a:gd name="T0" fmla="*/ 139 w 248"/>
                  <a:gd name="T1" fmla="*/ 102 h 102"/>
                  <a:gd name="T2" fmla="*/ 135 w 248"/>
                  <a:gd name="T3" fmla="*/ 99 h 102"/>
                  <a:gd name="T4" fmla="*/ 108 w 248"/>
                  <a:gd name="T5" fmla="*/ 15 h 102"/>
                  <a:gd name="T6" fmla="*/ 89 w 248"/>
                  <a:gd name="T7" fmla="*/ 54 h 102"/>
                  <a:gd name="T8" fmla="*/ 85 w 248"/>
                  <a:gd name="T9" fmla="*/ 56 h 102"/>
                  <a:gd name="T10" fmla="*/ 4 w 248"/>
                  <a:gd name="T11" fmla="*/ 56 h 102"/>
                  <a:gd name="T12" fmla="*/ 0 w 248"/>
                  <a:gd name="T13" fmla="*/ 52 h 102"/>
                  <a:gd name="T14" fmla="*/ 4 w 248"/>
                  <a:gd name="T15" fmla="*/ 48 h 102"/>
                  <a:gd name="T16" fmla="*/ 83 w 248"/>
                  <a:gd name="T17" fmla="*/ 48 h 102"/>
                  <a:gd name="T18" fmla="*/ 105 w 248"/>
                  <a:gd name="T19" fmla="*/ 2 h 102"/>
                  <a:gd name="T20" fmla="*/ 109 w 248"/>
                  <a:gd name="T21" fmla="*/ 0 h 102"/>
                  <a:gd name="T22" fmla="*/ 113 w 248"/>
                  <a:gd name="T23" fmla="*/ 3 h 102"/>
                  <a:gd name="T24" fmla="*/ 139 w 248"/>
                  <a:gd name="T25" fmla="*/ 85 h 102"/>
                  <a:gd name="T26" fmla="*/ 150 w 248"/>
                  <a:gd name="T27" fmla="*/ 50 h 102"/>
                  <a:gd name="T28" fmla="*/ 154 w 248"/>
                  <a:gd name="T29" fmla="*/ 47 h 102"/>
                  <a:gd name="T30" fmla="*/ 244 w 248"/>
                  <a:gd name="T31" fmla="*/ 47 h 102"/>
                  <a:gd name="T32" fmla="*/ 248 w 248"/>
                  <a:gd name="T33" fmla="*/ 51 h 102"/>
                  <a:gd name="T34" fmla="*/ 244 w 248"/>
                  <a:gd name="T35" fmla="*/ 55 h 102"/>
                  <a:gd name="T36" fmla="*/ 157 w 248"/>
                  <a:gd name="T37" fmla="*/ 55 h 102"/>
                  <a:gd name="T38" fmla="*/ 143 w 248"/>
                  <a:gd name="T39" fmla="*/ 99 h 102"/>
                  <a:gd name="T40" fmla="*/ 139 w 248"/>
                  <a:gd name="T41" fmla="*/ 102 h 102"/>
                  <a:gd name="T42" fmla="*/ 139 w 248"/>
                  <a:gd name="T4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8" h="102">
                    <a:moveTo>
                      <a:pt x="139" y="102"/>
                    </a:moveTo>
                    <a:cubicBezTo>
                      <a:pt x="137" y="102"/>
                      <a:pt x="136" y="101"/>
                      <a:pt x="135" y="99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8" y="55"/>
                      <a:pt x="87" y="56"/>
                      <a:pt x="85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2" y="56"/>
                      <a:pt x="0" y="54"/>
                      <a:pt x="0" y="52"/>
                    </a:cubicBezTo>
                    <a:cubicBezTo>
                      <a:pt x="0" y="50"/>
                      <a:pt x="2" y="48"/>
                      <a:pt x="4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1"/>
                      <a:pt x="108" y="0"/>
                      <a:pt x="109" y="0"/>
                    </a:cubicBezTo>
                    <a:cubicBezTo>
                      <a:pt x="111" y="0"/>
                      <a:pt x="112" y="1"/>
                      <a:pt x="113" y="3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51" y="48"/>
                      <a:pt x="152" y="47"/>
                      <a:pt x="154" y="47"/>
                    </a:cubicBezTo>
                    <a:cubicBezTo>
                      <a:pt x="244" y="47"/>
                      <a:pt x="244" y="47"/>
                      <a:pt x="244" y="47"/>
                    </a:cubicBezTo>
                    <a:cubicBezTo>
                      <a:pt x="246" y="47"/>
                      <a:pt x="248" y="49"/>
                      <a:pt x="248" y="51"/>
                    </a:cubicBezTo>
                    <a:cubicBezTo>
                      <a:pt x="248" y="53"/>
                      <a:pt x="246" y="55"/>
                      <a:pt x="244" y="55"/>
                    </a:cubicBezTo>
                    <a:cubicBezTo>
                      <a:pt x="157" y="55"/>
                      <a:pt x="157" y="55"/>
                      <a:pt x="157" y="55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101"/>
                      <a:pt x="141" y="102"/>
                      <a:pt x="139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359608" y="3884708"/>
            <a:ext cx="720000" cy="720000"/>
            <a:chOff x="384335" y="4082575"/>
            <a:chExt cx="720000" cy="720000"/>
          </a:xfrm>
        </p:grpSpPr>
        <p:sp>
          <p:nvSpPr>
            <p:cNvPr id="67" name="circle"/>
            <p:cNvSpPr>
              <a:spLocks noChangeArrowheads="1"/>
            </p:cNvSpPr>
            <p:nvPr/>
          </p:nvSpPr>
          <p:spPr bwMode="auto">
            <a:xfrm>
              <a:off x="384335" y="4082575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7" name="syringe"/>
            <p:cNvGrpSpPr/>
            <p:nvPr/>
          </p:nvGrpSpPr>
          <p:grpSpPr>
            <a:xfrm>
              <a:off x="651745" y="4198384"/>
              <a:ext cx="156185" cy="488381"/>
              <a:chOff x="773113" y="142875"/>
              <a:chExt cx="392113" cy="1289050"/>
            </a:xfrm>
          </p:grpSpPr>
          <p:sp>
            <p:nvSpPr>
              <p:cNvPr id="48" name="syringe piece"/>
              <p:cNvSpPr>
                <a:spLocks/>
              </p:cNvSpPr>
              <p:nvPr/>
            </p:nvSpPr>
            <p:spPr bwMode="auto">
              <a:xfrm>
                <a:off x="773113" y="142875"/>
                <a:ext cx="392113" cy="1289050"/>
              </a:xfrm>
              <a:custGeom>
                <a:avLst/>
                <a:gdLst>
                  <a:gd name="T0" fmla="*/ 109 w 113"/>
                  <a:gd name="T1" fmla="*/ 19 h 372"/>
                  <a:gd name="T2" fmla="*/ 113 w 113"/>
                  <a:gd name="T3" fmla="*/ 15 h 372"/>
                  <a:gd name="T4" fmla="*/ 113 w 113"/>
                  <a:gd name="T5" fmla="*/ 4 h 372"/>
                  <a:gd name="T6" fmla="*/ 109 w 113"/>
                  <a:gd name="T7" fmla="*/ 0 h 372"/>
                  <a:gd name="T8" fmla="*/ 4 w 113"/>
                  <a:gd name="T9" fmla="*/ 0 h 372"/>
                  <a:gd name="T10" fmla="*/ 0 w 113"/>
                  <a:gd name="T11" fmla="*/ 4 h 372"/>
                  <a:gd name="T12" fmla="*/ 0 w 113"/>
                  <a:gd name="T13" fmla="*/ 15 h 372"/>
                  <a:gd name="T14" fmla="*/ 4 w 113"/>
                  <a:gd name="T15" fmla="*/ 19 h 372"/>
                  <a:gd name="T16" fmla="*/ 25 w 113"/>
                  <a:gd name="T17" fmla="*/ 19 h 372"/>
                  <a:gd name="T18" fmla="*/ 25 w 113"/>
                  <a:gd name="T19" fmla="*/ 55 h 372"/>
                  <a:gd name="T20" fmla="*/ 4 w 113"/>
                  <a:gd name="T21" fmla="*/ 55 h 372"/>
                  <a:gd name="T22" fmla="*/ 0 w 113"/>
                  <a:gd name="T23" fmla="*/ 59 h 372"/>
                  <a:gd name="T24" fmla="*/ 0 w 113"/>
                  <a:gd name="T25" fmla="*/ 294 h 372"/>
                  <a:gd name="T26" fmla="*/ 4 w 113"/>
                  <a:gd name="T27" fmla="*/ 298 h 372"/>
                  <a:gd name="T28" fmla="*/ 31 w 113"/>
                  <a:gd name="T29" fmla="*/ 298 h 372"/>
                  <a:gd name="T30" fmla="*/ 31 w 113"/>
                  <a:gd name="T31" fmla="*/ 311 h 372"/>
                  <a:gd name="T32" fmla="*/ 35 w 113"/>
                  <a:gd name="T33" fmla="*/ 315 h 372"/>
                  <a:gd name="T34" fmla="*/ 52 w 113"/>
                  <a:gd name="T35" fmla="*/ 315 h 372"/>
                  <a:gd name="T36" fmla="*/ 52 w 113"/>
                  <a:gd name="T37" fmla="*/ 368 h 372"/>
                  <a:gd name="T38" fmla="*/ 56 w 113"/>
                  <a:gd name="T39" fmla="*/ 372 h 372"/>
                  <a:gd name="T40" fmla="*/ 60 w 113"/>
                  <a:gd name="T41" fmla="*/ 368 h 372"/>
                  <a:gd name="T42" fmla="*/ 60 w 113"/>
                  <a:gd name="T43" fmla="*/ 315 h 372"/>
                  <a:gd name="T44" fmla="*/ 77 w 113"/>
                  <a:gd name="T45" fmla="*/ 315 h 372"/>
                  <a:gd name="T46" fmla="*/ 81 w 113"/>
                  <a:gd name="T47" fmla="*/ 311 h 372"/>
                  <a:gd name="T48" fmla="*/ 81 w 113"/>
                  <a:gd name="T49" fmla="*/ 298 h 372"/>
                  <a:gd name="T50" fmla="*/ 109 w 113"/>
                  <a:gd name="T51" fmla="*/ 298 h 372"/>
                  <a:gd name="T52" fmla="*/ 113 w 113"/>
                  <a:gd name="T53" fmla="*/ 294 h 372"/>
                  <a:gd name="T54" fmla="*/ 113 w 113"/>
                  <a:gd name="T55" fmla="*/ 59 h 372"/>
                  <a:gd name="T56" fmla="*/ 109 w 113"/>
                  <a:gd name="T57" fmla="*/ 55 h 372"/>
                  <a:gd name="T58" fmla="*/ 88 w 113"/>
                  <a:gd name="T59" fmla="*/ 55 h 372"/>
                  <a:gd name="T60" fmla="*/ 88 w 113"/>
                  <a:gd name="T61" fmla="*/ 19 h 372"/>
                  <a:gd name="T62" fmla="*/ 109 w 113"/>
                  <a:gd name="T63" fmla="*/ 1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" h="372">
                    <a:moveTo>
                      <a:pt x="109" y="19"/>
                    </a:moveTo>
                    <a:cubicBezTo>
                      <a:pt x="111" y="19"/>
                      <a:pt x="113" y="17"/>
                      <a:pt x="113" y="15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2"/>
                      <a:pt x="111" y="0"/>
                      <a:pt x="10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2" y="55"/>
                      <a:pt x="0" y="57"/>
                      <a:pt x="0" y="59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296"/>
                      <a:pt x="2" y="298"/>
                      <a:pt x="4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1" y="311"/>
                      <a:pt x="31" y="311"/>
                      <a:pt x="31" y="311"/>
                    </a:cubicBezTo>
                    <a:cubicBezTo>
                      <a:pt x="31" y="313"/>
                      <a:pt x="33" y="315"/>
                      <a:pt x="35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68"/>
                      <a:pt x="52" y="368"/>
                      <a:pt x="52" y="368"/>
                    </a:cubicBezTo>
                    <a:cubicBezTo>
                      <a:pt x="52" y="371"/>
                      <a:pt x="54" y="372"/>
                      <a:pt x="56" y="372"/>
                    </a:cubicBezTo>
                    <a:cubicBezTo>
                      <a:pt x="59" y="372"/>
                      <a:pt x="60" y="371"/>
                      <a:pt x="60" y="368"/>
                    </a:cubicBezTo>
                    <a:cubicBezTo>
                      <a:pt x="60" y="315"/>
                      <a:pt x="60" y="315"/>
                      <a:pt x="60" y="315"/>
                    </a:cubicBezTo>
                    <a:cubicBezTo>
                      <a:pt x="77" y="315"/>
                      <a:pt x="77" y="315"/>
                      <a:pt x="77" y="315"/>
                    </a:cubicBezTo>
                    <a:cubicBezTo>
                      <a:pt x="80" y="315"/>
                      <a:pt x="81" y="313"/>
                      <a:pt x="81" y="311"/>
                    </a:cubicBezTo>
                    <a:cubicBezTo>
                      <a:pt x="81" y="298"/>
                      <a:pt x="81" y="298"/>
                      <a:pt x="81" y="298"/>
                    </a:cubicBezTo>
                    <a:cubicBezTo>
                      <a:pt x="109" y="298"/>
                      <a:pt x="109" y="298"/>
                      <a:pt x="109" y="298"/>
                    </a:cubicBezTo>
                    <a:cubicBezTo>
                      <a:pt x="111" y="298"/>
                      <a:pt x="113" y="296"/>
                      <a:pt x="113" y="294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57"/>
                      <a:pt x="111" y="55"/>
                      <a:pt x="109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19"/>
                      <a:pt x="88" y="19"/>
                      <a:pt x="88" y="19"/>
                    </a:cubicBezTo>
                    <a:lnTo>
                      <a:pt x="10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syringe piece"/>
              <p:cNvSpPr>
                <a:spLocks/>
              </p:cNvSpPr>
              <p:nvPr/>
            </p:nvSpPr>
            <p:spPr bwMode="auto">
              <a:xfrm>
                <a:off x="1027113" y="461963"/>
                <a:ext cx="106363" cy="26988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1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syringe piece"/>
              <p:cNvSpPr>
                <a:spLocks/>
              </p:cNvSpPr>
              <p:nvPr/>
            </p:nvSpPr>
            <p:spPr bwMode="auto">
              <a:xfrm>
                <a:off x="946150" y="541338"/>
                <a:ext cx="187325" cy="26988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1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syringe piece"/>
              <p:cNvSpPr>
                <a:spLocks/>
              </p:cNvSpPr>
              <p:nvPr/>
            </p:nvSpPr>
            <p:spPr bwMode="auto">
              <a:xfrm>
                <a:off x="1027113" y="620713"/>
                <a:ext cx="106363" cy="28575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1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syringe piece"/>
              <p:cNvSpPr>
                <a:spLocks/>
              </p:cNvSpPr>
              <p:nvPr/>
            </p:nvSpPr>
            <p:spPr bwMode="auto">
              <a:xfrm>
                <a:off x="946150" y="700088"/>
                <a:ext cx="187325" cy="28575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1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syringe piece"/>
              <p:cNvSpPr>
                <a:spLocks/>
              </p:cNvSpPr>
              <p:nvPr/>
            </p:nvSpPr>
            <p:spPr bwMode="auto">
              <a:xfrm>
                <a:off x="1027113" y="781050"/>
                <a:ext cx="106363" cy="26988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syringe piece"/>
              <p:cNvSpPr>
                <a:spLocks/>
              </p:cNvSpPr>
              <p:nvPr/>
            </p:nvSpPr>
            <p:spPr bwMode="auto">
              <a:xfrm>
                <a:off x="946150" y="860425"/>
                <a:ext cx="187325" cy="26988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syringe piece"/>
              <p:cNvSpPr>
                <a:spLocks/>
              </p:cNvSpPr>
              <p:nvPr/>
            </p:nvSpPr>
            <p:spPr bwMode="auto">
              <a:xfrm>
                <a:off x="1027113" y="939800"/>
                <a:ext cx="106363" cy="28575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syringe piece"/>
              <p:cNvSpPr>
                <a:spLocks/>
              </p:cNvSpPr>
              <p:nvPr/>
            </p:nvSpPr>
            <p:spPr bwMode="auto">
              <a:xfrm>
                <a:off x="946150" y="1019175"/>
                <a:ext cx="187325" cy="28575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4" name="Прямоугольник 73"/>
          <p:cNvSpPr/>
          <p:nvPr/>
        </p:nvSpPr>
        <p:spPr>
          <a:xfrm>
            <a:off x="1189515" y="4063709"/>
            <a:ext cx="647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уходе за больными острыми респираторными вирусными инфекциями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189515" y="4928296"/>
            <a:ext cx="6367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общении с лицами с признаками острой респираторной вирусной инфекции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189515" y="5792883"/>
            <a:ext cx="647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рисках инфицирования другими инфекциями, передающимися воздушно-капельным путем.</a:t>
            </a:r>
            <a:endParaRPr lang="ru-RU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78" y="2070315"/>
            <a:ext cx="4910393" cy="4786303"/>
          </a:xfrm>
          <a:prstGeom prst="rect">
            <a:avLst/>
          </a:prstGeom>
        </p:spPr>
      </p:pic>
      <p:grpSp>
        <p:nvGrpSpPr>
          <p:cNvPr id="78" name="Группа 77"/>
          <p:cNvGrpSpPr/>
          <p:nvPr/>
        </p:nvGrpSpPr>
        <p:grpSpPr>
          <a:xfrm>
            <a:off x="359608" y="5745922"/>
            <a:ext cx="720000" cy="720000"/>
            <a:chOff x="3985266" y="5544468"/>
            <a:chExt cx="720000" cy="720000"/>
          </a:xfrm>
        </p:grpSpPr>
        <p:sp>
          <p:nvSpPr>
            <p:cNvPr id="7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8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326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683741" y="4341535"/>
            <a:ext cx="10883719" cy="1639135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781051" y="4680128"/>
            <a:ext cx="107341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Маска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уместна, если вы находитесь в месте массового скопления людей, в общественном транспорте, а также при уходе за больным, но она нецелесообразна на открытом воздухе.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Во время пребывания на улице полезно дышать свежим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воздухом.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62" y="2181534"/>
            <a:ext cx="196581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5" y="2181534"/>
            <a:ext cx="2203541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38" y="2181534"/>
            <a:ext cx="1884415" cy="21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3875" y="1229856"/>
            <a:ext cx="4054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ГДЕ </a:t>
            </a:r>
            <a:r>
              <a:rPr lang="ru-RU" sz="2400" b="1" dirty="0">
                <a:solidFill>
                  <a:srgbClr val="006666"/>
                </a:solidFill>
                <a:latin typeface="arial" panose="020B0604020202020204" pitchFamily="34" charset="0"/>
              </a:rPr>
              <a:t>НОСИТЬ МАСКУ?</a:t>
            </a:r>
            <a:endParaRPr lang="ru-RU" sz="2400" dirty="0">
              <a:solidFill>
                <a:srgbClr val="006666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997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17867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xmlns="" id="{5D17DFF2-F4AA-4CA7-AA67-469F7E07A3DE}"/>
              </a:ext>
            </a:extLst>
          </p:cNvPr>
          <p:cNvSpPr/>
          <p:nvPr/>
        </p:nvSpPr>
        <p:spPr>
          <a:xfrm>
            <a:off x="563093" y="2377880"/>
            <a:ext cx="11035960" cy="3951412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62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pic>
        <p:nvPicPr>
          <p:cNvPr id="3" name="2132" descr="图片包含 游戏机&#10;&#10;描述已自动生成">
            <a:extLst>
              <a:ext uri="{FF2B5EF4-FFF2-40B4-BE49-F238E27FC236}">
                <a16:creationId xmlns:a16="http://schemas.microsoft.com/office/drawing/2014/main" xmlns="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7208" r="4029" b="14551"/>
          <a:stretch/>
        </p:blipFill>
        <p:spPr>
          <a:xfrm rot="3730592">
            <a:off x="-567665" y="2811419"/>
            <a:ext cx="5264897" cy="2774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6471" y="2506926"/>
            <a:ext cx="50292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маска должна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плотно закрывать рот и нос, не оставляя зазоров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при смене маски нельзя касаться ее руками. Снимать следует за резинки. После смены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тщательно вымойте руки с мылом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или протрите антисептической салфеткой;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менять маску следует каждые 2 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используйте вторично одноразовую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маску;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использованную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одноразовую маску следует немедленно выбросить в отходы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228" y="1094228"/>
            <a:ext cx="1087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6666"/>
                </a:solidFill>
                <a:latin typeface="arial" panose="020B0604020202020204" pitchFamily="34" charset="0"/>
              </a:rPr>
              <a:t>Чтобы обезопасить себя от заражения, крайне важно </a:t>
            </a:r>
            <a:r>
              <a:rPr lang="ru-RU" sz="2000" b="1" i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носить маску правильно</a:t>
            </a:r>
            <a:r>
              <a:rPr lang="ru-RU" sz="2000" b="1" i="1" dirty="0" smtClean="0">
                <a:solidFill>
                  <a:srgbClr val="242424"/>
                </a:solidFill>
                <a:latin typeface="arial" panose="020B0604020202020204" pitchFamily="34" charset="0"/>
              </a:rPr>
              <a:t>:</a:t>
            </a:r>
            <a:endParaRPr lang="ru-RU" sz="2000" b="1" i="1" dirty="0"/>
          </a:p>
        </p:txBody>
      </p:sp>
      <p:pic>
        <p:nvPicPr>
          <p:cNvPr id="9" name="3">
            <a:extLst>
              <a:ext uri="{FF2B5EF4-FFF2-40B4-BE49-F238E27FC236}">
                <a16:creationId xmlns:a16="http://schemas.microsoft.com/office/drawing/2014/main" xmlns="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9872" r="34078" b="1080"/>
          <a:stretch/>
        </p:blipFill>
        <p:spPr>
          <a:xfrm>
            <a:off x="8403490" y="1558861"/>
            <a:ext cx="4039735" cy="5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8">
            <a:extLst>
              <a:ext uri="{FF2B5EF4-FFF2-40B4-BE49-F238E27FC236}">
                <a16:creationId xmlns:a16="http://schemas.microsoft.com/office/drawing/2014/main" xmlns="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3" name="2" descr="14">
            <a:extLst>
              <a:ext uri="{FF2B5EF4-FFF2-40B4-BE49-F238E27FC236}">
                <a16:creationId xmlns:a16="http://schemas.microsoft.com/office/drawing/2014/main" xmlns="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737" y="-130428"/>
            <a:ext cx="7306572" cy="6983480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xmlns="" id="{9F8F172F-5F98-4067-A3D0-834C81DCC4A9}"/>
              </a:ext>
            </a:extLst>
          </p:cNvPr>
          <p:cNvSpPr txBox="1"/>
          <p:nvPr/>
        </p:nvSpPr>
        <p:spPr>
          <a:xfrm>
            <a:off x="1164876" y="1757848"/>
            <a:ext cx="4177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60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ИЗУЧАЕМ!</a:t>
            </a:r>
            <a:endParaRPr lang="en-US" altLang="zh-CN" sz="60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xmlns="" id="{12ABB530-0B27-4BDE-954F-A1F71F154924}"/>
              </a:ext>
            </a:extLst>
          </p:cNvPr>
          <p:cNvSpPr txBox="1"/>
          <p:nvPr/>
        </p:nvSpPr>
        <p:spPr>
          <a:xfrm>
            <a:off x="6373829" y="9223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1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xmlns="" id="{9EA10264-F34F-43A3-A9BA-67D80D706F0D}"/>
              </a:ext>
            </a:extLst>
          </p:cNvPr>
          <p:cNvSpPr txBox="1"/>
          <p:nvPr/>
        </p:nvSpPr>
        <p:spPr>
          <a:xfrm>
            <a:off x="6988434" y="1045440"/>
            <a:ext cx="3117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Что такое коронавирус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xmlns="" id="{08C5F3D4-1317-4F30-80FE-4E97C247203B}"/>
              </a:ext>
            </a:extLst>
          </p:cNvPr>
          <p:cNvSpPr txBox="1"/>
          <p:nvPr/>
        </p:nvSpPr>
        <p:spPr>
          <a:xfrm>
            <a:off x="6373829" y="174245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2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10" name="9">
            <a:extLst>
              <a:ext uri="{FF2B5EF4-FFF2-40B4-BE49-F238E27FC236}">
                <a16:creationId xmlns:a16="http://schemas.microsoft.com/office/drawing/2014/main" xmlns="" id="{1E6A1F4B-E624-48EA-9142-555D2FB048EA}"/>
              </a:ext>
            </a:extLst>
          </p:cNvPr>
          <p:cNvSpPr txBox="1"/>
          <p:nvPr/>
        </p:nvSpPr>
        <p:spPr>
          <a:xfrm>
            <a:off x="6988434" y="1592622"/>
            <a:ext cx="434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Клинические проявления инфицированных пациентов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xmlns="" id="{01212183-971D-4493-AF94-A86B5E85C50F}"/>
              </a:ext>
            </a:extLst>
          </p:cNvPr>
          <p:cNvSpPr txBox="1"/>
          <p:nvPr/>
        </p:nvSpPr>
        <p:spPr>
          <a:xfrm>
            <a:off x="6434397" y="258240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3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xmlns="" id="{16CF2700-BFB8-4BBA-9DA8-41FD14C273A6}"/>
              </a:ext>
            </a:extLst>
          </p:cNvPr>
          <p:cNvSpPr txBox="1"/>
          <p:nvPr/>
        </p:nvSpPr>
        <p:spPr>
          <a:xfrm>
            <a:off x="6988434" y="2674698"/>
            <a:ext cx="406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Особенности случая вспышки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15" name="14">
            <a:extLst>
              <a:ext uri="{FF2B5EF4-FFF2-40B4-BE49-F238E27FC236}">
                <a16:creationId xmlns:a16="http://schemas.microsoft.com/office/drawing/2014/main" xmlns="" id="{FD886220-4CE2-43E0-82DE-04EB136017B6}"/>
              </a:ext>
            </a:extLst>
          </p:cNvPr>
          <p:cNvSpPr txBox="1"/>
          <p:nvPr/>
        </p:nvSpPr>
        <p:spPr>
          <a:xfrm>
            <a:off x="6434397" y="34794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4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16" name="15">
            <a:extLst>
              <a:ext uri="{FF2B5EF4-FFF2-40B4-BE49-F238E27FC236}">
                <a16:creationId xmlns:a16="http://schemas.microsoft.com/office/drawing/2014/main" xmlns="" id="{A3C1359A-D905-47ED-916F-7B60EC793F52}"/>
              </a:ext>
            </a:extLst>
          </p:cNvPr>
          <p:cNvSpPr txBox="1"/>
          <p:nvPr/>
        </p:nvSpPr>
        <p:spPr>
          <a:xfrm>
            <a:off x="7032208" y="4252554"/>
            <a:ext cx="425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Как предотвратить новые коронавирусные инфекции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pic>
        <p:nvPicPr>
          <p:cNvPr id="18" name="17" descr="15">
            <a:extLst>
              <a:ext uri="{FF2B5EF4-FFF2-40B4-BE49-F238E27FC236}">
                <a16:creationId xmlns:a16="http://schemas.microsoft.com/office/drawing/2014/main" xmlns="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815" y="0"/>
            <a:ext cx="1809750" cy="1758950"/>
          </a:xfrm>
          <a:prstGeom prst="rect">
            <a:avLst/>
          </a:prstGeom>
        </p:spPr>
      </p:pic>
      <p:pic>
        <p:nvPicPr>
          <p:cNvPr id="21" name="20" descr="17">
            <a:extLst>
              <a:ext uri="{FF2B5EF4-FFF2-40B4-BE49-F238E27FC236}">
                <a16:creationId xmlns:a16="http://schemas.microsoft.com/office/drawing/2014/main" xmlns="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22">
            <a:extLst>
              <a:ext uri="{FF2B5EF4-FFF2-40B4-BE49-F238E27FC236}">
                <a16:creationId xmlns:a16="http://schemas.microsoft.com/office/drawing/2014/main" xmlns="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7" y="3281872"/>
            <a:ext cx="5375720" cy="3357137"/>
          </a:xfrm>
          <a:prstGeom prst="rect">
            <a:avLst/>
          </a:prstGeom>
        </p:spPr>
      </p:pic>
      <p:pic>
        <p:nvPicPr>
          <p:cNvPr id="20" name="19" descr="16">
            <a:extLst>
              <a:ext uri="{FF2B5EF4-FFF2-40B4-BE49-F238E27FC236}">
                <a16:creationId xmlns:a16="http://schemas.microsoft.com/office/drawing/2014/main" xmlns="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537" y="2668273"/>
            <a:ext cx="1308346" cy="1426686"/>
          </a:xfrm>
          <a:prstGeom prst="rect">
            <a:avLst/>
          </a:prstGeom>
        </p:spPr>
      </p:pic>
      <p:pic>
        <p:nvPicPr>
          <p:cNvPr id="27" name="26">
            <a:extLst>
              <a:ext uri="{FF2B5EF4-FFF2-40B4-BE49-F238E27FC236}">
                <a16:creationId xmlns:a16="http://schemas.microsoft.com/office/drawing/2014/main" xmlns="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95" y="294143"/>
            <a:ext cx="1373888" cy="1394932"/>
          </a:xfrm>
          <a:prstGeom prst="rect">
            <a:avLst/>
          </a:prstGeom>
        </p:spPr>
      </p:pic>
      <p:sp>
        <p:nvSpPr>
          <p:cNvPr id="22" name="15">
            <a:extLst>
              <a:ext uri="{FF2B5EF4-FFF2-40B4-BE49-F238E27FC236}">
                <a16:creationId xmlns:a16="http://schemas.microsoft.com/office/drawing/2014/main" xmlns="" id="{A3C1359A-D905-47ED-916F-7B60EC793F52}"/>
              </a:ext>
            </a:extLst>
          </p:cNvPr>
          <p:cNvSpPr txBox="1"/>
          <p:nvPr/>
        </p:nvSpPr>
        <p:spPr>
          <a:xfrm>
            <a:off x="7125187" y="3420932"/>
            <a:ext cx="425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Как </a:t>
            </a:r>
            <a:r>
              <a:rPr lang="ru-RU" altLang="zh-CN" sz="2000" b="1" dirty="0" smtClean="0">
                <a:solidFill>
                  <a:srgbClr val="006666"/>
                </a:solidFill>
              </a:rPr>
              <a:t>говорить с ребенком о </a:t>
            </a:r>
            <a:r>
              <a:rPr lang="ru-RU" altLang="zh-CN" sz="2000" b="1" dirty="0" err="1" smtClean="0">
                <a:solidFill>
                  <a:srgbClr val="006666"/>
                </a:solidFill>
              </a:rPr>
              <a:t>короновирусе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24" name="14">
            <a:extLst>
              <a:ext uri="{FF2B5EF4-FFF2-40B4-BE49-F238E27FC236}">
                <a16:creationId xmlns:a16="http://schemas.microsoft.com/office/drawing/2014/main" xmlns="" id="{FD886220-4CE2-43E0-82DE-04EB136017B6}"/>
              </a:ext>
            </a:extLst>
          </p:cNvPr>
          <p:cNvSpPr txBox="1"/>
          <p:nvPr/>
        </p:nvSpPr>
        <p:spPr>
          <a:xfrm>
            <a:off x="6497121" y="43448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2800" b="1" dirty="0" smtClean="0">
                <a:solidFill>
                  <a:srgbClr val="006666"/>
                </a:solidFill>
              </a:rPr>
              <a:t>5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96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259537" y="2158045"/>
            <a:ext cx="11769713" cy="85185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5">
            <a:extLst>
              <a:ext uri="{FF2B5EF4-FFF2-40B4-BE49-F238E27FC236}">
                <a16:creationId xmlns:a16="http://schemas.microsoft.com/office/drawing/2014/main" xmlns="" id="{CAB8158C-AA17-49D8-A536-CD5B9C0ED7FC}"/>
              </a:ext>
            </a:extLst>
          </p:cNvPr>
          <p:cNvGrpSpPr/>
          <p:nvPr/>
        </p:nvGrpSpPr>
        <p:grpSpPr>
          <a:xfrm>
            <a:off x="823944" y="116108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xmlns="" id="{9A6D3F2F-14B2-4D43-951D-17EDC22C54D5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7">
              <a:extLst>
                <a:ext uri="{FF2B5EF4-FFF2-40B4-BE49-F238E27FC236}">
                  <a16:creationId xmlns:a16="http://schemas.microsoft.com/office/drawing/2014/main" xmlns="" id="{0D173A29-7D00-434E-AA29-CF4CDE78DFCB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9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7964" y="1216627"/>
            <a:ext cx="1024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ПРАВИЛО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5. ЧТО ДЕЛАТЬ В СЛУЧАЕ ЗАБОЛЕВАНИЯ ГРИППОМ, КОРОНАВИРУСНОЙ ИНФЕКЦИЕЙ?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8189" y="3241368"/>
            <a:ext cx="701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Ограничьте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до минимума контакт между больным и близкими, особенно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пожилыми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людьми и лицами, страдающими хроническими заболеваниями. Часто проветривайте помещение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Проветривайте каждые 2 часа. Сохраняйте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чистоту, как можно чаще мойте и дезинфицируйте поверхности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моющими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средствами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 Посуду кипятите и дезинфицируйте.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Часто мойте руки с мылом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П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рикрывайте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рот и нос маской или другими защитными средствами (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платком 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др.).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Ухаживать за больным должен только один член семьи.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7314" y="2260807"/>
            <a:ext cx="1159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Немедленно вызовите врача.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Выделите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больному отдельную комнату (по возможности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). При общении соблюдайте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расстояние не менее 1 метра от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больного.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48926" y="4623298"/>
            <a:ext cx="720000" cy="720000"/>
            <a:chOff x="3959397" y="4352278"/>
            <a:chExt cx="720000" cy="720000"/>
          </a:xfrm>
        </p:grpSpPr>
        <p:sp>
          <p:nvSpPr>
            <p:cNvPr id="15" name="circle"/>
            <p:cNvSpPr>
              <a:spLocks noChangeArrowheads="1"/>
            </p:cNvSpPr>
            <p:nvPr/>
          </p:nvSpPr>
          <p:spPr bwMode="auto">
            <a:xfrm>
              <a:off x="3959397" y="435227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briefcase piece"/>
            <p:cNvSpPr>
              <a:spLocks noEditPoints="1"/>
            </p:cNvSpPr>
            <p:nvPr/>
          </p:nvSpPr>
          <p:spPr bwMode="auto">
            <a:xfrm>
              <a:off x="4110561" y="4482744"/>
              <a:ext cx="420831" cy="392557"/>
            </a:xfrm>
            <a:custGeom>
              <a:avLst/>
              <a:gdLst>
                <a:gd name="T0" fmla="*/ 273 w 293"/>
                <a:gd name="T1" fmla="*/ 42 h 273"/>
                <a:gd name="T2" fmla="*/ 206 w 293"/>
                <a:gd name="T3" fmla="*/ 42 h 273"/>
                <a:gd name="T4" fmla="*/ 206 w 293"/>
                <a:gd name="T5" fmla="*/ 21 h 273"/>
                <a:gd name="T6" fmla="*/ 186 w 293"/>
                <a:gd name="T7" fmla="*/ 0 h 273"/>
                <a:gd name="T8" fmla="*/ 107 w 293"/>
                <a:gd name="T9" fmla="*/ 0 h 273"/>
                <a:gd name="T10" fmla="*/ 87 w 293"/>
                <a:gd name="T11" fmla="*/ 21 h 273"/>
                <a:gd name="T12" fmla="*/ 87 w 293"/>
                <a:gd name="T13" fmla="*/ 42 h 273"/>
                <a:gd name="T14" fmla="*/ 20 w 293"/>
                <a:gd name="T15" fmla="*/ 42 h 273"/>
                <a:gd name="T16" fmla="*/ 0 w 293"/>
                <a:gd name="T17" fmla="*/ 62 h 273"/>
                <a:gd name="T18" fmla="*/ 0 w 293"/>
                <a:gd name="T19" fmla="*/ 253 h 273"/>
                <a:gd name="T20" fmla="*/ 20 w 293"/>
                <a:gd name="T21" fmla="*/ 273 h 273"/>
                <a:gd name="T22" fmla="*/ 273 w 293"/>
                <a:gd name="T23" fmla="*/ 273 h 273"/>
                <a:gd name="T24" fmla="*/ 293 w 293"/>
                <a:gd name="T25" fmla="*/ 253 h 273"/>
                <a:gd name="T26" fmla="*/ 293 w 293"/>
                <a:gd name="T27" fmla="*/ 62 h 273"/>
                <a:gd name="T28" fmla="*/ 273 w 293"/>
                <a:gd name="T29" fmla="*/ 42 h 273"/>
                <a:gd name="T30" fmla="*/ 105 w 293"/>
                <a:gd name="T31" fmla="*/ 21 h 273"/>
                <a:gd name="T32" fmla="*/ 107 w 293"/>
                <a:gd name="T33" fmla="*/ 18 h 273"/>
                <a:gd name="T34" fmla="*/ 186 w 293"/>
                <a:gd name="T35" fmla="*/ 18 h 273"/>
                <a:gd name="T36" fmla="*/ 188 w 293"/>
                <a:gd name="T37" fmla="*/ 21 h 273"/>
                <a:gd name="T38" fmla="*/ 188 w 293"/>
                <a:gd name="T39" fmla="*/ 42 h 273"/>
                <a:gd name="T40" fmla="*/ 105 w 293"/>
                <a:gd name="T41" fmla="*/ 42 h 273"/>
                <a:gd name="T42" fmla="*/ 105 w 293"/>
                <a:gd name="T43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3" h="273">
                  <a:moveTo>
                    <a:pt x="273" y="42"/>
                  </a:moveTo>
                  <a:cubicBezTo>
                    <a:pt x="206" y="42"/>
                    <a:pt x="206" y="42"/>
                    <a:pt x="206" y="42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6" y="9"/>
                    <a:pt x="197" y="0"/>
                    <a:pt x="18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0"/>
                    <a:pt x="87" y="9"/>
                    <a:pt x="87" y="2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9" y="42"/>
                    <a:pt x="0" y="51"/>
                    <a:pt x="0" y="6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4"/>
                    <a:pt x="9" y="273"/>
                    <a:pt x="20" y="273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84" y="273"/>
                    <a:pt x="293" y="264"/>
                    <a:pt x="293" y="253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1"/>
                    <a:pt x="284" y="42"/>
                    <a:pt x="273" y="42"/>
                  </a:cubicBezTo>
                  <a:close/>
                  <a:moveTo>
                    <a:pt x="105" y="21"/>
                  </a:moveTo>
                  <a:cubicBezTo>
                    <a:pt x="105" y="19"/>
                    <a:pt x="106" y="18"/>
                    <a:pt x="107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7" y="18"/>
                    <a:pt x="188" y="19"/>
                    <a:pt x="188" y="21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05" y="42"/>
                    <a:pt x="105" y="42"/>
                    <a:pt x="105" y="42"/>
                  </a:cubicBezTo>
                  <a:lnTo>
                    <a:pt x="10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briefcase piece"/>
            <p:cNvSpPr>
              <a:spLocks/>
            </p:cNvSpPr>
            <p:nvPr/>
          </p:nvSpPr>
          <p:spPr bwMode="auto">
            <a:xfrm>
              <a:off x="4219477" y="4633772"/>
              <a:ext cx="180134" cy="178620"/>
            </a:xfrm>
            <a:custGeom>
              <a:avLst/>
              <a:gdLst>
                <a:gd name="T0" fmla="*/ 107 w 109"/>
                <a:gd name="T1" fmla="*/ 34 h 108"/>
                <a:gd name="T2" fmla="*/ 75 w 109"/>
                <a:gd name="T3" fmla="*/ 34 h 108"/>
                <a:gd name="T4" fmla="*/ 75 w 109"/>
                <a:gd name="T5" fmla="*/ 1 h 108"/>
                <a:gd name="T6" fmla="*/ 73 w 109"/>
                <a:gd name="T7" fmla="*/ 0 h 108"/>
                <a:gd name="T8" fmla="*/ 36 w 109"/>
                <a:gd name="T9" fmla="*/ 0 h 108"/>
                <a:gd name="T10" fmla="*/ 34 w 109"/>
                <a:gd name="T11" fmla="*/ 1 h 108"/>
                <a:gd name="T12" fmla="*/ 34 w 109"/>
                <a:gd name="T13" fmla="*/ 34 h 108"/>
                <a:gd name="T14" fmla="*/ 2 w 109"/>
                <a:gd name="T15" fmla="*/ 34 h 108"/>
                <a:gd name="T16" fmla="*/ 0 w 109"/>
                <a:gd name="T17" fmla="*/ 35 h 108"/>
                <a:gd name="T18" fmla="*/ 0 w 109"/>
                <a:gd name="T19" fmla="*/ 72 h 108"/>
                <a:gd name="T20" fmla="*/ 2 w 109"/>
                <a:gd name="T21" fmla="*/ 74 h 108"/>
                <a:gd name="T22" fmla="*/ 34 w 109"/>
                <a:gd name="T23" fmla="*/ 74 h 108"/>
                <a:gd name="T24" fmla="*/ 34 w 109"/>
                <a:gd name="T25" fmla="*/ 106 h 108"/>
                <a:gd name="T26" fmla="*/ 36 w 109"/>
                <a:gd name="T27" fmla="*/ 108 h 108"/>
                <a:gd name="T28" fmla="*/ 73 w 109"/>
                <a:gd name="T29" fmla="*/ 108 h 108"/>
                <a:gd name="T30" fmla="*/ 75 w 109"/>
                <a:gd name="T31" fmla="*/ 106 h 108"/>
                <a:gd name="T32" fmla="*/ 75 w 109"/>
                <a:gd name="T33" fmla="*/ 74 h 108"/>
                <a:gd name="T34" fmla="*/ 107 w 109"/>
                <a:gd name="T35" fmla="*/ 74 h 108"/>
                <a:gd name="T36" fmla="*/ 109 w 109"/>
                <a:gd name="T37" fmla="*/ 72 h 108"/>
                <a:gd name="T38" fmla="*/ 109 w 109"/>
                <a:gd name="T39" fmla="*/ 35 h 108"/>
                <a:gd name="T40" fmla="*/ 107 w 109"/>
                <a:gd name="T41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08">
                  <a:moveTo>
                    <a:pt x="107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4"/>
                    <a:pt x="0" y="3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7"/>
                    <a:pt x="35" y="108"/>
                    <a:pt x="36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4" y="108"/>
                    <a:pt x="75" y="107"/>
                    <a:pt x="75" y="106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8" y="74"/>
                    <a:pt x="109" y="73"/>
                    <a:pt x="109" y="7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8" y="34"/>
                    <a:pt x="107" y="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2449" y="5797066"/>
            <a:ext cx="720000" cy="720000"/>
            <a:chOff x="3985266" y="5544468"/>
            <a:chExt cx="720000" cy="720000"/>
          </a:xfrm>
        </p:grpSpPr>
        <p:sp>
          <p:nvSpPr>
            <p:cNvPr id="1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259537" y="3283060"/>
            <a:ext cx="720000" cy="720000"/>
            <a:chOff x="3953390" y="3148711"/>
            <a:chExt cx="720000" cy="720000"/>
          </a:xfrm>
        </p:grpSpPr>
        <p:sp>
          <p:nvSpPr>
            <p:cNvPr id="45" name="circle"/>
            <p:cNvSpPr>
              <a:spLocks noChangeArrowheads="1"/>
            </p:cNvSpPr>
            <p:nvPr/>
          </p:nvSpPr>
          <p:spPr bwMode="auto">
            <a:xfrm>
              <a:off x="3953390" y="3148711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6" name="ambulance"/>
            <p:cNvGrpSpPr/>
            <p:nvPr/>
          </p:nvGrpSpPr>
          <p:grpSpPr>
            <a:xfrm>
              <a:off x="4059098" y="3309242"/>
              <a:ext cx="523759" cy="420150"/>
              <a:chOff x="228600" y="758825"/>
              <a:chExt cx="1052513" cy="846138"/>
            </a:xfrm>
          </p:grpSpPr>
          <p:sp>
            <p:nvSpPr>
              <p:cNvPr id="47" name="ambulance piece"/>
              <p:cNvSpPr>
                <a:spLocks/>
              </p:cNvSpPr>
              <p:nvPr/>
            </p:nvSpPr>
            <p:spPr bwMode="auto">
              <a:xfrm>
                <a:off x="228600" y="758825"/>
                <a:ext cx="1052513" cy="698500"/>
              </a:xfrm>
              <a:custGeom>
                <a:avLst/>
                <a:gdLst>
                  <a:gd name="T0" fmla="*/ 236 w 322"/>
                  <a:gd name="T1" fmla="*/ 15 h 214"/>
                  <a:gd name="T2" fmla="*/ 208 w 322"/>
                  <a:gd name="T3" fmla="*/ 15 h 214"/>
                  <a:gd name="T4" fmla="*/ 208 w 322"/>
                  <a:gd name="T5" fmla="*/ 4 h 214"/>
                  <a:gd name="T6" fmla="*/ 204 w 322"/>
                  <a:gd name="T7" fmla="*/ 0 h 214"/>
                  <a:gd name="T8" fmla="*/ 180 w 322"/>
                  <a:gd name="T9" fmla="*/ 0 h 214"/>
                  <a:gd name="T10" fmla="*/ 176 w 322"/>
                  <a:gd name="T11" fmla="*/ 4 h 214"/>
                  <a:gd name="T12" fmla="*/ 176 w 322"/>
                  <a:gd name="T13" fmla="*/ 15 h 214"/>
                  <a:gd name="T14" fmla="*/ 0 w 322"/>
                  <a:gd name="T15" fmla="*/ 15 h 214"/>
                  <a:gd name="T16" fmla="*/ 0 w 322"/>
                  <a:gd name="T17" fmla="*/ 214 h 214"/>
                  <a:gd name="T18" fmla="*/ 322 w 322"/>
                  <a:gd name="T19" fmla="*/ 214 h 214"/>
                  <a:gd name="T20" fmla="*/ 322 w 322"/>
                  <a:gd name="T21" fmla="*/ 105 h 214"/>
                  <a:gd name="T22" fmla="*/ 236 w 322"/>
                  <a:gd name="T23" fmla="*/ 1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14">
                    <a:moveTo>
                      <a:pt x="236" y="15"/>
                    </a:moveTo>
                    <a:cubicBezTo>
                      <a:pt x="208" y="15"/>
                      <a:pt x="208" y="15"/>
                      <a:pt x="208" y="15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8" y="1"/>
                      <a:pt x="206" y="0"/>
                      <a:pt x="204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78" y="0"/>
                      <a:pt x="176" y="1"/>
                      <a:pt x="176" y="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322" y="214"/>
                      <a:pt x="322" y="214"/>
                      <a:pt x="322" y="214"/>
                    </a:cubicBezTo>
                    <a:cubicBezTo>
                      <a:pt x="322" y="105"/>
                      <a:pt x="322" y="105"/>
                      <a:pt x="322" y="105"/>
                    </a:cubicBezTo>
                    <a:lnTo>
                      <a:pt x="23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ambulance piece"/>
              <p:cNvSpPr>
                <a:spLocks noChangeArrowheads="1"/>
              </p:cNvSpPr>
              <p:nvPr/>
            </p:nvSpPr>
            <p:spPr bwMode="auto">
              <a:xfrm>
                <a:off x="336550" y="1306513"/>
                <a:ext cx="280988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ambulance piece"/>
              <p:cNvSpPr>
                <a:spLocks noEditPoints="1"/>
              </p:cNvSpPr>
              <p:nvPr/>
            </p:nvSpPr>
            <p:spPr bwMode="auto">
              <a:xfrm>
                <a:off x="320675" y="1290638"/>
                <a:ext cx="312738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0 w 96"/>
                  <a:gd name="T13" fmla="*/ 48 h 96"/>
                  <a:gd name="T14" fmla="*/ 48 w 96"/>
                  <a:gd name="T15" fmla="*/ 85 h 96"/>
                  <a:gd name="T16" fmla="*/ 85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1" y="96"/>
                      <a:pt x="0" y="74"/>
                      <a:pt x="0" y="48"/>
                    </a:cubicBezTo>
                    <a:cubicBezTo>
                      <a:pt x="0" y="21"/>
                      <a:pt x="21" y="0"/>
                      <a:pt x="48" y="0"/>
                    </a:cubicBezTo>
                    <a:cubicBezTo>
                      <a:pt x="74" y="0"/>
                      <a:pt x="96" y="21"/>
                      <a:pt x="96" y="48"/>
                    </a:cubicBezTo>
                    <a:cubicBezTo>
                      <a:pt x="96" y="74"/>
                      <a:pt x="74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7" y="10"/>
                      <a:pt x="10" y="27"/>
                      <a:pt x="10" y="48"/>
                    </a:cubicBezTo>
                    <a:cubicBezTo>
                      <a:pt x="10" y="68"/>
                      <a:pt x="27" y="85"/>
                      <a:pt x="48" y="85"/>
                    </a:cubicBezTo>
                    <a:cubicBezTo>
                      <a:pt x="69" y="85"/>
                      <a:pt x="85" y="68"/>
                      <a:pt x="85" y="48"/>
                    </a:cubicBezTo>
                    <a:cubicBezTo>
                      <a:pt x="85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ambulance piece"/>
              <p:cNvSpPr>
                <a:spLocks noChangeArrowheads="1"/>
              </p:cNvSpPr>
              <p:nvPr/>
            </p:nvSpPr>
            <p:spPr bwMode="auto">
              <a:xfrm>
                <a:off x="895350" y="1306513"/>
                <a:ext cx="277813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ambulance piece"/>
              <p:cNvSpPr>
                <a:spLocks noEditPoints="1"/>
              </p:cNvSpPr>
              <p:nvPr/>
            </p:nvSpPr>
            <p:spPr bwMode="auto">
              <a:xfrm>
                <a:off x="874713" y="1290638"/>
                <a:ext cx="314325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1 w 96"/>
                  <a:gd name="T13" fmla="*/ 48 h 96"/>
                  <a:gd name="T14" fmla="*/ 48 w 96"/>
                  <a:gd name="T15" fmla="*/ 85 h 96"/>
                  <a:gd name="T16" fmla="*/ 86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2" y="96"/>
                      <a:pt x="0" y="74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75" y="0"/>
                      <a:pt x="96" y="21"/>
                      <a:pt x="96" y="48"/>
                    </a:cubicBezTo>
                    <a:cubicBezTo>
                      <a:pt x="96" y="74"/>
                      <a:pt x="75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8" y="10"/>
                      <a:pt x="11" y="27"/>
                      <a:pt x="11" y="48"/>
                    </a:cubicBezTo>
                    <a:cubicBezTo>
                      <a:pt x="11" y="68"/>
                      <a:pt x="28" y="85"/>
                      <a:pt x="48" y="85"/>
                    </a:cubicBezTo>
                    <a:cubicBezTo>
                      <a:pt x="69" y="85"/>
                      <a:pt x="86" y="68"/>
                      <a:pt x="86" y="48"/>
                    </a:cubicBezTo>
                    <a:cubicBezTo>
                      <a:pt x="86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ambulance piece"/>
              <p:cNvSpPr>
                <a:spLocks/>
              </p:cNvSpPr>
              <p:nvPr/>
            </p:nvSpPr>
            <p:spPr bwMode="auto">
              <a:xfrm>
                <a:off x="373063" y="925513"/>
                <a:ext cx="231775" cy="231775"/>
              </a:xfrm>
              <a:custGeom>
                <a:avLst/>
                <a:gdLst>
                  <a:gd name="T0" fmla="*/ 70 w 71"/>
                  <a:gd name="T1" fmla="*/ 22 h 71"/>
                  <a:gd name="T2" fmla="*/ 49 w 71"/>
                  <a:gd name="T3" fmla="*/ 22 h 71"/>
                  <a:gd name="T4" fmla="*/ 49 w 71"/>
                  <a:gd name="T5" fmla="*/ 1 h 71"/>
                  <a:gd name="T6" fmla="*/ 48 w 71"/>
                  <a:gd name="T7" fmla="*/ 0 h 71"/>
                  <a:gd name="T8" fmla="*/ 23 w 71"/>
                  <a:gd name="T9" fmla="*/ 0 h 71"/>
                  <a:gd name="T10" fmla="*/ 22 w 71"/>
                  <a:gd name="T11" fmla="*/ 1 h 71"/>
                  <a:gd name="T12" fmla="*/ 22 w 71"/>
                  <a:gd name="T13" fmla="*/ 22 h 71"/>
                  <a:gd name="T14" fmla="*/ 1 w 71"/>
                  <a:gd name="T15" fmla="*/ 22 h 71"/>
                  <a:gd name="T16" fmla="*/ 0 w 71"/>
                  <a:gd name="T17" fmla="*/ 23 h 71"/>
                  <a:gd name="T18" fmla="*/ 0 w 71"/>
                  <a:gd name="T19" fmla="*/ 48 h 71"/>
                  <a:gd name="T20" fmla="*/ 1 w 71"/>
                  <a:gd name="T21" fmla="*/ 49 h 71"/>
                  <a:gd name="T22" fmla="*/ 22 w 71"/>
                  <a:gd name="T23" fmla="*/ 49 h 71"/>
                  <a:gd name="T24" fmla="*/ 22 w 71"/>
                  <a:gd name="T25" fmla="*/ 70 h 71"/>
                  <a:gd name="T26" fmla="*/ 23 w 71"/>
                  <a:gd name="T27" fmla="*/ 71 h 71"/>
                  <a:gd name="T28" fmla="*/ 48 w 71"/>
                  <a:gd name="T29" fmla="*/ 71 h 71"/>
                  <a:gd name="T30" fmla="*/ 49 w 71"/>
                  <a:gd name="T31" fmla="*/ 70 h 71"/>
                  <a:gd name="T32" fmla="*/ 49 w 71"/>
                  <a:gd name="T33" fmla="*/ 49 h 71"/>
                  <a:gd name="T34" fmla="*/ 70 w 71"/>
                  <a:gd name="T35" fmla="*/ 49 h 71"/>
                  <a:gd name="T36" fmla="*/ 71 w 71"/>
                  <a:gd name="T37" fmla="*/ 48 h 71"/>
                  <a:gd name="T38" fmla="*/ 71 w 71"/>
                  <a:gd name="T39" fmla="*/ 23 h 71"/>
                  <a:gd name="T40" fmla="*/ 70 w 71"/>
                  <a:gd name="T41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71">
                    <a:moveTo>
                      <a:pt x="70" y="22"/>
                    </a:move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8" y="0"/>
                      <a:pt x="4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0" y="23"/>
                      <a:pt x="0" y="2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1" y="49"/>
                      <a:pt x="1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3" y="71"/>
                      <a:pt x="23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9" y="70"/>
                      <a:pt x="49" y="7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9"/>
                      <a:pt x="71" y="48"/>
                      <a:pt x="71" y="48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2"/>
                      <a:pt x="70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ambulance piece"/>
              <p:cNvSpPr>
                <a:spLocks/>
              </p:cNvSpPr>
              <p:nvPr/>
            </p:nvSpPr>
            <p:spPr bwMode="auto">
              <a:xfrm>
                <a:off x="976313" y="862013"/>
                <a:ext cx="228600" cy="236538"/>
              </a:xfrm>
              <a:custGeom>
                <a:avLst/>
                <a:gdLst>
                  <a:gd name="T0" fmla="*/ 70 w 70"/>
                  <a:gd name="T1" fmla="*/ 70 h 72"/>
                  <a:gd name="T2" fmla="*/ 2 w 70"/>
                  <a:gd name="T3" fmla="*/ 0 h 72"/>
                  <a:gd name="T4" fmla="*/ 0 w 70"/>
                  <a:gd name="T5" fmla="*/ 0 h 72"/>
                  <a:gd name="T6" fmla="*/ 0 w 70"/>
                  <a:gd name="T7" fmla="*/ 1 h 72"/>
                  <a:gd name="T8" fmla="*/ 0 w 70"/>
                  <a:gd name="T9" fmla="*/ 71 h 72"/>
                  <a:gd name="T10" fmla="*/ 1 w 70"/>
                  <a:gd name="T11" fmla="*/ 72 h 72"/>
                  <a:gd name="T12" fmla="*/ 69 w 70"/>
                  <a:gd name="T13" fmla="*/ 72 h 72"/>
                  <a:gd name="T14" fmla="*/ 69 w 70"/>
                  <a:gd name="T15" fmla="*/ 72 h 72"/>
                  <a:gd name="T16" fmla="*/ 70 w 70"/>
                  <a:gd name="T17" fmla="*/ 71 h 72"/>
                  <a:gd name="T18" fmla="*/ 70 w 70"/>
                  <a:gd name="T1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72">
                    <a:moveTo>
                      <a:pt x="70" y="7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1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0" y="72"/>
                      <a:pt x="70" y="72"/>
                      <a:pt x="70" y="71"/>
                    </a:cubicBezTo>
                    <a:cubicBezTo>
                      <a:pt x="70" y="71"/>
                      <a:pt x="70" y="71"/>
                      <a:pt x="70" y="70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57" name="3">
            <a:extLst>
              <a:ext uri="{FF2B5EF4-FFF2-40B4-BE49-F238E27FC236}">
                <a16:creationId xmlns:a16="http://schemas.microsoft.com/office/drawing/2014/main" xmlns="" id="{99F5D38A-42ED-4A3E-83F7-99A7ED3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0" t="18304" r="24923" b="27926"/>
          <a:stretch/>
        </p:blipFill>
        <p:spPr>
          <a:xfrm flipH="1">
            <a:off x="10068142" y="2583972"/>
            <a:ext cx="2053535" cy="2512029"/>
          </a:xfrm>
          <a:prstGeom prst="rect">
            <a:avLst/>
          </a:prstGeom>
        </p:spPr>
      </p:pic>
      <p:pic>
        <p:nvPicPr>
          <p:cNvPr id="3" name="2">
            <a:extLst>
              <a:ext uri="{FF2B5EF4-FFF2-40B4-BE49-F238E27FC236}">
                <a16:creationId xmlns:a16="http://schemas.microsoft.com/office/drawing/2014/main" xmlns="" id="{C05B0FF2-B48D-4B40-8B37-55A889E77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1" t="23520" r="6064" b="25435"/>
          <a:stretch/>
        </p:blipFill>
        <p:spPr>
          <a:xfrm>
            <a:off x="8120633" y="3612282"/>
            <a:ext cx="4031227" cy="32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8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" descr="14">
            <a:extLst>
              <a:ext uri="{FF2B5EF4-FFF2-40B4-BE49-F238E27FC236}">
                <a16:creationId xmlns:a16="http://schemas.microsoft.com/office/drawing/2014/main" xmlns="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8821" y="-125480"/>
            <a:ext cx="7306572" cy="6983480"/>
          </a:xfrm>
          <a:prstGeom prst="rect">
            <a:avLst/>
          </a:prstGeom>
        </p:spPr>
      </p:pic>
      <p:pic>
        <p:nvPicPr>
          <p:cNvPr id="15" name="14" descr="15">
            <a:extLst>
              <a:ext uri="{FF2B5EF4-FFF2-40B4-BE49-F238E27FC236}">
                <a16:creationId xmlns:a16="http://schemas.microsoft.com/office/drawing/2014/main" xmlns="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605" y="0"/>
            <a:ext cx="1809750" cy="1758950"/>
          </a:xfrm>
          <a:prstGeom prst="rect">
            <a:avLst/>
          </a:prstGeom>
        </p:spPr>
      </p:pic>
      <p:pic>
        <p:nvPicPr>
          <p:cNvPr id="16" name="15" descr="16">
            <a:extLst>
              <a:ext uri="{FF2B5EF4-FFF2-40B4-BE49-F238E27FC236}">
                <a16:creationId xmlns:a16="http://schemas.microsoft.com/office/drawing/2014/main" xmlns="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5026"/>
            <a:ext cx="2399480" cy="2198588"/>
          </a:xfrm>
          <a:prstGeom prst="rect">
            <a:avLst/>
          </a:prstGeom>
        </p:spPr>
      </p:pic>
      <p:pic>
        <p:nvPicPr>
          <p:cNvPr id="17" name="16" descr="17">
            <a:extLst>
              <a:ext uri="{FF2B5EF4-FFF2-40B4-BE49-F238E27FC236}">
                <a16:creationId xmlns:a16="http://schemas.microsoft.com/office/drawing/2014/main" xmlns="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11" name="10" descr="18">
            <a:extLst>
              <a:ext uri="{FF2B5EF4-FFF2-40B4-BE49-F238E27FC236}">
                <a16:creationId xmlns:a16="http://schemas.microsoft.com/office/drawing/2014/main" xmlns="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5560" y="2169499"/>
            <a:ext cx="7040880" cy="2279352"/>
          </a:xfrm>
          <a:prstGeom prst="rect">
            <a:avLst/>
          </a:prstGeom>
        </p:spPr>
      </p:pic>
      <p:sp>
        <p:nvSpPr>
          <p:cNvPr id="22" name="10">
            <a:extLst>
              <a:ext uri="{FF2B5EF4-FFF2-40B4-BE49-F238E27FC236}">
                <a16:creationId xmlns:a16="http://schemas.microsoft.com/office/drawing/2014/main" xmlns="" id="{7085B4A6-BE93-4538-BCCA-01E6491B3F84}"/>
              </a:ext>
            </a:extLst>
          </p:cNvPr>
          <p:cNvSpPr txBox="1"/>
          <p:nvPr/>
        </p:nvSpPr>
        <p:spPr>
          <a:xfrm>
            <a:off x="2694214" y="2317800"/>
            <a:ext cx="6415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БУДЬТЕ ЗДОРОВЫ                    </a:t>
            </a:r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БЕРЕГИТЕ СЕБЯ</a:t>
            </a:r>
          </a:p>
          <a:p>
            <a:pPr algn="ctr"/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И</a:t>
            </a:r>
          </a:p>
          <a:p>
            <a:pPr algn="ctr"/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СВОИХ БЛИЗКИХ</a:t>
            </a:r>
            <a:endParaRPr lang="zh-CN" altLang="en-US" sz="2800" b="1" i="1" dirty="0">
              <a:solidFill>
                <a:srgbClr val="006666"/>
              </a:solidFill>
              <a:latin typeface="Arial Narrow" panose="020B0606020202030204" pitchFamily="34" charset="0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" y="3065087"/>
            <a:ext cx="3623704" cy="3711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86" y="16476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63" y="1847277"/>
            <a:ext cx="4351837" cy="50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8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65835" y="382543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коронавирус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">
            <a:extLst>
              <a:ext uri="{FF2B5EF4-FFF2-40B4-BE49-F238E27FC236}">
                <a16:creationId xmlns:a16="http://schemas.microsoft.com/office/drawing/2014/main" xmlns="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5920" r="29237" b="10846"/>
          <a:stretch/>
        </p:blipFill>
        <p:spPr>
          <a:xfrm>
            <a:off x="9684148" y="1304556"/>
            <a:ext cx="2374210" cy="41019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47650A70-067A-40A1-A32A-C266637A9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11556" b="5787"/>
          <a:stretch/>
        </p:blipFill>
        <p:spPr>
          <a:xfrm>
            <a:off x="368401" y="1012208"/>
            <a:ext cx="6325607" cy="5395031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17" y="1558343"/>
            <a:ext cx="582817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</a:t>
            </a:r>
            <a:r>
              <a:rPr lang="ru-RU" altLang="zh-CN" b="1" dirty="0">
                <a:solidFill>
                  <a:srgbClr val="006666"/>
                </a:solidFill>
              </a:rPr>
              <a:t>Коронавирусы</a:t>
            </a:r>
            <a:r>
              <a:rPr lang="ru-RU" altLang="zh-CN" dirty="0">
                <a:solidFill>
                  <a:srgbClr val="006666"/>
                </a:solidFill>
              </a:rPr>
              <a:t> — это семейство вирусов, которые преимущественно поражают животных, но в некоторых случаях могут передаваться человеку. </a:t>
            </a:r>
            <a:r>
              <a:rPr lang="ru-RU" altLang="zh-CN" dirty="0" smtClean="0">
                <a:solidFill>
                  <a:srgbClr val="006666"/>
                </a:solidFill>
              </a:rPr>
              <a:t>                                                         Обычно </a:t>
            </a:r>
            <a:r>
              <a:rPr lang="ru-RU" altLang="zh-CN" dirty="0">
                <a:solidFill>
                  <a:srgbClr val="006666"/>
                </a:solidFill>
              </a:rPr>
              <a:t>заболевания, вызванные коронавирусами, протекают в лёгкой форме, не вызывая тяжёлой симптоматики. </a:t>
            </a:r>
            <a:r>
              <a:rPr lang="ru-RU" altLang="zh-CN" dirty="0" smtClean="0">
                <a:solidFill>
                  <a:srgbClr val="006666"/>
                </a:solidFill>
              </a:rPr>
              <a:t>               Однако</a:t>
            </a:r>
            <a:r>
              <a:rPr lang="ru-RU" altLang="zh-CN" dirty="0">
                <a:solidFill>
                  <a:srgbClr val="006666"/>
                </a:solidFill>
              </a:rPr>
              <a:t>, бывают и тяжёлые формы, такие как ближневосточный респираторный синдром (</a:t>
            </a:r>
            <a:r>
              <a:rPr lang="ru-RU" altLang="zh-CN" b="1" dirty="0" smtClean="0">
                <a:solidFill>
                  <a:srgbClr val="006666"/>
                </a:solidFill>
              </a:rPr>
              <a:t>Mers-2012г.) </a:t>
            </a:r>
            <a:r>
              <a:rPr lang="ru-RU" altLang="zh-CN" dirty="0">
                <a:solidFill>
                  <a:srgbClr val="006666"/>
                </a:solidFill>
              </a:rPr>
              <a:t>и тяжёлый острый респираторный синдром (</a:t>
            </a:r>
            <a:r>
              <a:rPr lang="ru-RU" altLang="zh-CN" b="1" dirty="0" smtClean="0">
                <a:solidFill>
                  <a:srgbClr val="006666"/>
                </a:solidFill>
              </a:rPr>
              <a:t>Sars-2002г.</a:t>
            </a:r>
            <a:r>
              <a:rPr lang="ru-RU" altLang="zh-CN" dirty="0" smtClean="0">
                <a:solidFill>
                  <a:srgbClr val="006666"/>
                </a:solidFill>
              </a:rPr>
              <a:t>).</a:t>
            </a:r>
            <a:endParaRPr lang="zh-CN" altLang="zh-CN" dirty="0">
              <a:solidFill>
                <a:srgbClr val="0066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65" y="1558343"/>
            <a:ext cx="3339562" cy="47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4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309225" y="1126508"/>
            <a:ext cx="6277106" cy="552269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57620"/>
            <a:ext cx="910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чем разница между </a:t>
            </a:r>
            <a:r>
              <a:rPr lang="ru-RU" altLang="zh-CN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короновирусом</a:t>
            </a:r>
            <a:r>
              <a:rPr lang="ru-RU" altLang="zh-CN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вирусом гриппа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xmlns="" id="{A65E5739-512C-4F56-B2CC-A7BAE2E9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97" y="4850630"/>
            <a:ext cx="56333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нового коронавируса, обнаруженного на этот раз (ВОЗ назвала его «</a:t>
            </a:r>
            <a:r>
              <a:rPr lang="ru-RU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2019-nCOV», </a:t>
            </a:r>
            <a:r>
              <a:rPr lang="ru-RU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6 известных инфекций у людей</a:t>
            </a:r>
            <a:r>
              <a:rPr lang="ru-RU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xmlns="" id="{E78A2182-C945-4F43-B015-22B729F7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04" y="1371780"/>
            <a:ext cx="567614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err="1" smtClean="0">
                <a:solidFill>
                  <a:schemeClr val="bg1"/>
                </a:solidFill>
              </a:rPr>
              <a:t>Коронавирус</a:t>
            </a:r>
            <a:r>
              <a:rPr lang="ru-RU" altLang="zh-CN" sz="2000" b="1" dirty="0" smtClean="0">
                <a:solidFill>
                  <a:schemeClr val="bg1"/>
                </a:solidFill>
              </a:rPr>
              <a:t> </a:t>
            </a:r>
            <a:r>
              <a:rPr lang="ru-RU" altLang="zh-CN" sz="2000" b="1" dirty="0">
                <a:solidFill>
                  <a:schemeClr val="bg1"/>
                </a:solidFill>
              </a:rPr>
              <a:t>и вирус гриппа могут иметь сходные симптомы</a:t>
            </a:r>
            <a:r>
              <a:rPr lang="ru-RU" altLang="zh-CN" sz="2000" dirty="0">
                <a:solidFill>
                  <a:schemeClr val="bg1"/>
                </a:solidFill>
              </a:rPr>
              <a:t>, но генетически они абсолютно разные.</a:t>
            </a:r>
          </a:p>
          <a:p>
            <a:r>
              <a:rPr lang="ru-RU" altLang="zh-CN" sz="2000" b="1" u="sng" dirty="0">
                <a:solidFill>
                  <a:schemeClr val="bg1"/>
                </a:solidFill>
              </a:rPr>
              <a:t>Вирусы гриппа </a:t>
            </a:r>
            <a:r>
              <a:rPr lang="ru-RU" altLang="zh-CN" sz="2000" dirty="0">
                <a:solidFill>
                  <a:schemeClr val="bg1"/>
                </a:solidFill>
              </a:rPr>
              <a:t>размножаются очень быстро - симптомы проявляются через два-три дня после </a:t>
            </a:r>
            <a:r>
              <a:rPr lang="ru-RU" altLang="zh-CN" sz="2000" dirty="0" smtClean="0">
                <a:solidFill>
                  <a:schemeClr val="bg1"/>
                </a:solidFill>
              </a:rPr>
              <a:t>заражения </a:t>
            </a:r>
          </a:p>
          <a:p>
            <a:r>
              <a:rPr lang="ru-RU" altLang="zh-CN" sz="2000" b="1" u="sng" dirty="0" err="1" smtClean="0">
                <a:solidFill>
                  <a:schemeClr val="bg1"/>
                </a:solidFill>
              </a:rPr>
              <a:t>Коронавирусу</a:t>
            </a:r>
            <a:r>
              <a:rPr lang="ru-RU" altLang="zh-CN" sz="2000" b="1" u="sng" dirty="0" smtClean="0">
                <a:solidFill>
                  <a:schemeClr val="bg1"/>
                </a:solidFill>
              </a:rPr>
              <a:t> </a:t>
            </a:r>
            <a:r>
              <a:rPr lang="ru-RU" altLang="zh-CN" sz="2000" dirty="0">
                <a:solidFill>
                  <a:schemeClr val="bg1"/>
                </a:solidFill>
              </a:rPr>
              <a:t>требуется для этого до 14 дней</a:t>
            </a:r>
            <a:r>
              <a:rPr lang="ru-RU" altLang="zh-CN" dirty="0">
                <a:solidFill>
                  <a:schemeClr val="bg1"/>
                </a:solidFill>
              </a:rPr>
              <a:t>.</a:t>
            </a:r>
            <a:endParaRPr lang="zh-CN" altLang="zh-CN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3944" y="4376756"/>
            <a:ext cx="50022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2" descr="14">
            <a:extLst>
              <a:ext uri="{FF2B5EF4-FFF2-40B4-BE49-F238E27FC236}">
                <a16:creationId xmlns:a16="http://schemas.microsoft.com/office/drawing/2014/main" xmlns="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1316" y="3958667"/>
            <a:ext cx="2815015" cy="2690537"/>
          </a:xfrm>
          <a:prstGeom prst="rect">
            <a:avLst/>
          </a:prstGeom>
          <a:noFill/>
        </p:spPr>
      </p:pic>
      <p:pic>
        <p:nvPicPr>
          <p:cNvPr id="7" name="15" descr="图片包含 室内, 电视, 桌子, 屏幕&#10;&#10;描述已自动生成">
            <a:extLst>
              <a:ext uri="{FF2B5EF4-FFF2-40B4-BE49-F238E27FC236}">
                <a16:creationId xmlns:a16="http://schemas.microsoft.com/office/drawing/2014/main" xmlns="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15042" r="19834" b="14599"/>
          <a:stretch/>
        </p:blipFill>
        <p:spPr>
          <a:xfrm>
            <a:off x="6042991" y="1126508"/>
            <a:ext cx="6149009" cy="53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1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xmlns="" id="{A709C3CF-81CF-43CD-B19E-3F982545F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85" y="1501254"/>
            <a:ext cx="4674202" cy="5356746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xmlns="" id="{E5D245E1-FF78-4A42-B49B-D1E8DF34BFAE}"/>
              </a:ext>
            </a:extLst>
          </p:cNvPr>
          <p:cNvSpPr/>
          <p:nvPr/>
        </p:nvSpPr>
        <p:spPr>
          <a:xfrm>
            <a:off x="1362076" y="1353748"/>
            <a:ext cx="6824903" cy="4120319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Как передается 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501254"/>
            <a:ext cx="65677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666"/>
                </a:solidFill>
              </a:rPr>
              <a:t>При </a:t>
            </a:r>
            <a:r>
              <a:rPr lang="ru-RU" sz="2000" b="1" dirty="0">
                <a:solidFill>
                  <a:srgbClr val="006666"/>
                </a:solidFill>
              </a:rPr>
              <a:t>кашле и чихании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6666"/>
                </a:solidFill>
              </a:rPr>
              <a:t>При </a:t>
            </a:r>
            <a:r>
              <a:rPr lang="ru-RU" sz="2000" b="1" dirty="0" smtClean="0">
                <a:solidFill>
                  <a:srgbClr val="006666"/>
                </a:solidFill>
              </a:rPr>
              <a:t>рукопожатии, объятии, поцелуе</a:t>
            </a:r>
            <a:endParaRPr lang="ru-RU" sz="2000" b="1" dirty="0">
              <a:solidFill>
                <a:srgbClr val="00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6666"/>
                </a:solidFill>
              </a:rPr>
              <a:t>Через </a:t>
            </a:r>
            <a:r>
              <a:rPr lang="ru-RU" sz="2000" b="1" dirty="0" smtClean="0">
                <a:solidFill>
                  <a:srgbClr val="006666"/>
                </a:solidFill>
              </a:rPr>
              <a:t>предметы и вещи</a:t>
            </a:r>
            <a:endParaRPr lang="ru-RU" sz="2000" b="1" dirty="0">
              <a:solidFill>
                <a:srgbClr val="006666"/>
              </a:solidFill>
            </a:endParaRPr>
          </a:p>
          <a:p>
            <a:r>
              <a:rPr lang="ru-RU" sz="2000" dirty="0">
                <a:solidFill>
                  <a:srgbClr val="006666"/>
                </a:solidFill>
              </a:rPr>
              <a:t>Заболевание передается </a:t>
            </a:r>
            <a:r>
              <a:rPr lang="ru-RU" sz="2000" dirty="0" smtClean="0">
                <a:solidFill>
                  <a:srgbClr val="006666"/>
                </a:solidFill>
              </a:rPr>
              <a:t>воздушно-капельным путем при </a:t>
            </a:r>
            <a:r>
              <a:rPr lang="ru-RU" sz="2000" dirty="0">
                <a:solidFill>
                  <a:srgbClr val="006666"/>
                </a:solidFill>
              </a:rPr>
              <a:t>кашле или чихании. Эти капли попадают на окружающие человека предметы и поверхности. Другие люди могут заразиться </a:t>
            </a:r>
            <a:r>
              <a:rPr lang="ru-RU" sz="2000" dirty="0" smtClean="0">
                <a:solidFill>
                  <a:srgbClr val="006666"/>
                </a:solidFill>
              </a:rPr>
              <a:t>от </a:t>
            </a:r>
            <a:r>
              <a:rPr lang="ru-RU" sz="2000" dirty="0">
                <a:solidFill>
                  <a:srgbClr val="006666"/>
                </a:solidFill>
              </a:rPr>
              <a:t>прикосновения </a:t>
            </a:r>
            <a:r>
              <a:rPr lang="ru-RU" sz="2000" dirty="0" smtClean="0">
                <a:solidFill>
                  <a:srgbClr val="006666"/>
                </a:solidFill>
              </a:rPr>
              <a:t>с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 smtClean="0">
                <a:solidFill>
                  <a:srgbClr val="006666"/>
                </a:solidFill>
              </a:rPr>
              <a:t>начала </a:t>
            </a:r>
            <a:r>
              <a:rPr lang="ru-RU" sz="2000" dirty="0">
                <a:solidFill>
                  <a:srgbClr val="006666"/>
                </a:solidFill>
              </a:rPr>
              <a:t>к </a:t>
            </a:r>
            <a:r>
              <a:rPr lang="ru-RU" sz="2000" dirty="0" smtClean="0">
                <a:solidFill>
                  <a:srgbClr val="006666"/>
                </a:solidFill>
              </a:rPr>
              <a:t>предметам </a:t>
            </a:r>
            <a:r>
              <a:rPr lang="ru-RU" sz="2000" dirty="0">
                <a:solidFill>
                  <a:srgbClr val="006666"/>
                </a:solidFill>
              </a:rPr>
              <a:t>или поверхностям</a:t>
            </a:r>
            <a:r>
              <a:rPr lang="ru-RU" sz="2000" dirty="0" smtClean="0">
                <a:solidFill>
                  <a:srgbClr val="006666"/>
                </a:solidFill>
              </a:rPr>
              <a:t>,                    </a:t>
            </a:r>
            <a:endParaRPr lang="en-US" sz="2000" dirty="0" smtClean="0">
              <a:solidFill>
                <a:srgbClr val="006666"/>
              </a:solidFill>
            </a:endParaRPr>
          </a:p>
          <a:p>
            <a:r>
              <a:rPr lang="ru-RU" sz="2000" dirty="0" smtClean="0">
                <a:solidFill>
                  <a:srgbClr val="006666"/>
                </a:solidFill>
              </a:rPr>
              <a:t>а </a:t>
            </a:r>
            <a:r>
              <a:rPr lang="ru-RU" sz="2000" dirty="0">
                <a:solidFill>
                  <a:srgbClr val="006666"/>
                </a:solidFill>
              </a:rPr>
              <a:t>затем </a:t>
            </a:r>
            <a:r>
              <a:rPr lang="ru-RU" sz="2000" b="1" dirty="0">
                <a:solidFill>
                  <a:srgbClr val="006666"/>
                </a:solidFill>
              </a:rPr>
              <a:t>– к </a:t>
            </a:r>
            <a:r>
              <a:rPr lang="ru-RU" sz="2000" b="1" dirty="0" smtClean="0">
                <a:solidFill>
                  <a:srgbClr val="006666"/>
                </a:solidFill>
              </a:rPr>
              <a:t>лицу, глазам</a:t>
            </a:r>
            <a:r>
              <a:rPr lang="ru-RU" sz="2000" b="1" dirty="0">
                <a:solidFill>
                  <a:srgbClr val="006666"/>
                </a:solidFill>
              </a:rPr>
              <a:t>, носу или рту.</a:t>
            </a:r>
          </a:p>
          <a:p>
            <a:r>
              <a:rPr lang="ru-RU" sz="2000" dirty="0">
                <a:solidFill>
                  <a:srgbClr val="006666"/>
                </a:solidFill>
              </a:rPr>
              <a:t>Кроме того, заражение может произойти при вдыхании мелких капель, которые выделяются при кашле или чихании человека с COVID‑19. </a:t>
            </a: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8209"/>
            <a:ext cx="2828924" cy="25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">
            <a:extLst>
              <a:ext uri="{FF2B5EF4-FFF2-40B4-BE49-F238E27FC236}">
                <a16:creationId xmlns:a16="http://schemas.microsoft.com/office/drawing/2014/main" xmlns="" id="{D8DEE089-551B-4352-B68A-0634744885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4433" y="1181084"/>
            <a:ext cx="11378345" cy="3429016"/>
            <a:chOff x="-280136" y="1212506"/>
            <a:chExt cx="12629366" cy="3798862"/>
          </a:xfrm>
        </p:grpSpPr>
        <p:pic>
          <p:nvPicPr>
            <p:cNvPr id="4" name="3">
              <a:extLst>
                <a:ext uri="{FF2B5EF4-FFF2-40B4-BE49-F238E27FC236}">
                  <a16:creationId xmlns:a16="http://schemas.microsoft.com/office/drawing/2014/main" xmlns="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8" b="16816"/>
            <a:stretch/>
          </p:blipFill>
          <p:spPr>
            <a:xfrm>
              <a:off x="-280136" y="1630634"/>
              <a:ext cx="4276694" cy="3148555"/>
            </a:xfrm>
            <a:prstGeom prst="rect">
              <a:avLst/>
            </a:prstGeom>
          </p:spPr>
        </p:pic>
        <p:pic>
          <p:nvPicPr>
            <p:cNvPr id="6" name="5">
              <a:extLst>
                <a:ext uri="{FF2B5EF4-FFF2-40B4-BE49-F238E27FC236}">
                  <a16:creationId xmlns:a16="http://schemas.microsoft.com/office/drawing/2014/main" xmlns="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4" t="4807" r="17654" b="5712"/>
            <a:stretch/>
          </p:blipFill>
          <p:spPr>
            <a:xfrm>
              <a:off x="9550558" y="1212506"/>
              <a:ext cx="2798672" cy="3798862"/>
            </a:xfrm>
            <a:prstGeom prst="rect">
              <a:avLst/>
            </a:prstGeom>
          </p:spPr>
        </p:pic>
        <p:sp>
          <p:nvSpPr>
            <p:cNvPr id="7" name="6">
              <a:extLst>
                <a:ext uri="{FF2B5EF4-FFF2-40B4-BE49-F238E27FC236}">
                  <a16:creationId xmlns:a16="http://schemas.microsoft.com/office/drawing/2014/main" xmlns="" id="{00699248-17D3-48F5-97FD-A321C29C7F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707986">
              <a:off x="3778099" y="1453221"/>
              <a:ext cx="5298751" cy="3506477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2">
              <a:extLst>
                <a:ext uri="{FF2B5EF4-FFF2-40B4-BE49-F238E27FC236}">
                  <a16:creationId xmlns:a16="http://schemas.microsoft.com/office/drawing/2014/main" xmlns="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13428" y="2349925"/>
              <a:ext cx="4845076" cy="2148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Слабость, озноб, чувство ломоты  в конечностях</a:t>
              </a:r>
              <a:endParaRPr lang="ru-RU" altLang="zh-C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Затруднённое дыхание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Высокая температура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Насморк, кашель </a:t>
              </a: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/ или боль в горле</a:t>
              </a:r>
              <a:endParaRPr lang="zh-CN" altLang="zh-C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7">
            <a:extLst>
              <a:ext uri="{FF2B5EF4-FFF2-40B4-BE49-F238E27FC236}">
                <a16:creationId xmlns:a16="http://schemas.microsoft.com/office/drawing/2014/main" xmlns="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6187" y="4610100"/>
            <a:ext cx="11466591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многом сходны со многими респираторными заболеваниями, часто имитируют обычную </a:t>
            </a:r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простуду или грипп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 вас есть аналогичные симптомы, подумайте о следующем:</a:t>
            </a: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ли Вы за последние две недели за границей?</a:t>
            </a:r>
            <a:endParaRPr lang="ru-RU" altLang="zh-CN" sz="19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ли Вы в 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контакте с кем-то, кто </a:t>
            </a:r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приехал из-за границы? </a:t>
            </a:r>
          </a:p>
          <a:p>
            <a: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altLang="zh-C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на эти вопросы положителен - к симптомам следует отнестись </a:t>
            </a:r>
            <a: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внимательно!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1001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Клинические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проявления инфицированных пациентов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30116" y="1019127"/>
            <a:ext cx="692493" cy="1113209"/>
            <a:chOff x="6130116" y="1019127"/>
            <a:chExt cx="692493" cy="1113209"/>
          </a:xfrm>
        </p:grpSpPr>
        <p:sp>
          <p:nvSpPr>
            <p:cNvPr id="13" name="blood drop piece"/>
            <p:cNvSpPr>
              <a:spLocks/>
            </p:cNvSpPr>
            <p:nvPr/>
          </p:nvSpPr>
          <p:spPr bwMode="auto">
            <a:xfrm>
              <a:off x="6130116" y="1019127"/>
              <a:ext cx="692493" cy="1113209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6266771" y="1556538"/>
              <a:ext cx="419181" cy="420716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51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786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Особенности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 вспышки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8606" y="2189745"/>
            <a:ext cx="5697480" cy="3785652"/>
          </a:xfrm>
          <a:prstGeom prst="rect">
            <a:avLst/>
          </a:prstGeom>
          <a:ln w="38100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66"/>
                </a:solidFill>
              </a:rPr>
              <a:t>  Люди </a:t>
            </a:r>
            <a:r>
              <a:rPr lang="ru-RU" sz="2400" dirty="0">
                <a:solidFill>
                  <a:srgbClr val="006666"/>
                </a:solidFill>
              </a:rPr>
              <a:t>всех </a:t>
            </a:r>
            <a:r>
              <a:rPr lang="ru-RU" sz="2400" dirty="0" smtClean="0">
                <a:solidFill>
                  <a:srgbClr val="006666"/>
                </a:solidFill>
              </a:rPr>
              <a:t>возрастных групп рискуют заразиться вирусом. </a:t>
            </a:r>
            <a:endParaRPr lang="ru-RU" sz="2400" dirty="0">
              <a:solidFill>
                <a:srgbClr val="006666"/>
              </a:solidFill>
            </a:endParaRPr>
          </a:p>
          <a:p>
            <a:r>
              <a:rPr lang="ru-RU" sz="2400" dirty="0">
                <a:solidFill>
                  <a:srgbClr val="006666"/>
                </a:solidFill>
              </a:rPr>
              <a:t>Однако, как и в случае большинства других вирусных респираторных заболеваний, </a:t>
            </a:r>
            <a:endParaRPr lang="ru-RU" sz="2400" dirty="0" smtClean="0">
              <a:solidFill>
                <a:srgbClr val="006666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дети </a:t>
            </a:r>
            <a:r>
              <a:rPr lang="ru-RU" sz="2400" b="1" dirty="0">
                <a:solidFill>
                  <a:srgbClr val="FF0000"/>
                </a:solidFill>
              </a:rPr>
              <a:t>и люди старше 65 лет</a:t>
            </a:r>
            <a:r>
              <a:rPr lang="ru-RU" sz="2400" dirty="0">
                <a:solidFill>
                  <a:srgbClr val="006666"/>
                </a:solidFill>
              </a:rPr>
              <a:t>, </a:t>
            </a:r>
            <a:endParaRPr lang="ru-RU" sz="2400" dirty="0" smtClean="0">
              <a:solidFill>
                <a:srgbClr val="006666"/>
              </a:solidFill>
            </a:endParaRPr>
          </a:p>
          <a:p>
            <a:r>
              <a:rPr lang="ru-RU" sz="2400" dirty="0" smtClean="0">
                <a:solidFill>
                  <a:srgbClr val="006666"/>
                </a:solidFill>
              </a:rPr>
              <a:t>люди </a:t>
            </a:r>
            <a:r>
              <a:rPr lang="ru-RU" sz="2400" dirty="0">
                <a:solidFill>
                  <a:srgbClr val="006666"/>
                </a:solidFill>
              </a:rPr>
              <a:t>с ослабленной иммунной </a:t>
            </a:r>
            <a:r>
              <a:rPr lang="ru-RU" sz="2400" dirty="0" smtClean="0">
                <a:solidFill>
                  <a:srgbClr val="006666"/>
                </a:solidFill>
              </a:rPr>
              <a:t>системой, с хроническими недугами </a:t>
            </a:r>
            <a:r>
              <a:rPr lang="ru-RU" sz="2400" dirty="0">
                <a:solidFill>
                  <a:srgbClr val="006666"/>
                </a:solidFill>
              </a:rPr>
              <a:t>- в зоне риска тяжёлого течения заболевания.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68" y="1208214"/>
            <a:ext cx="3006932" cy="54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02" y="1049452"/>
            <a:ext cx="4789012" cy="5808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2" y="1462586"/>
            <a:ext cx="3060535" cy="48942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09944" y="193183"/>
            <a:ext cx="4048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r>
              <a:rPr lang="ru-RU" altLang="zh-C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 ГРУППЕ РИСКА?</a:t>
            </a:r>
            <a:endParaRPr lang="zh-CN" altLang="zh-CN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732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59430" y="335880"/>
            <a:ext cx="1001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 говорить с ребенком о </a:t>
            </a:r>
            <a:r>
              <a:rPr lang="ru-RU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коронавирусе</a:t>
            </a:r>
            <a:endParaRPr lang="ru-RU" altLang="zh-C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903668"/>
            <a:ext cx="9761000" cy="59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879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1142</Words>
  <Application>Microsoft Office PowerPoint</Application>
  <PresentationFormat>Широкоэкранный</PresentationFormat>
  <Paragraphs>138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微软雅黑</vt:lpstr>
      <vt:lpstr>宋体</vt:lpstr>
      <vt:lpstr>Arial</vt:lpstr>
      <vt:lpstr>Arial</vt:lpstr>
      <vt:lpstr>Arial Narrow</vt:lpstr>
      <vt:lpstr>inpin heiti</vt:lpstr>
      <vt:lpstr>Times New Roman</vt:lpstr>
      <vt:lpstr>华康少女</vt:lpstr>
      <vt:lpstr>字魂59号-创粗黑</vt:lpstr>
      <vt:lpstr>思源黑体 CN Heavy</vt:lpstr>
      <vt:lpstr>等线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Admin</cp:lastModifiedBy>
  <cp:revision>189</cp:revision>
  <dcterms:created xsi:type="dcterms:W3CDTF">2020-01-27T15:25:45Z</dcterms:created>
  <dcterms:modified xsi:type="dcterms:W3CDTF">2020-08-13T12:06:28Z</dcterms:modified>
</cp:coreProperties>
</file>